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1986" r:id="rId3"/>
    <p:sldId id="1893" r:id="rId4"/>
    <p:sldId id="1990" r:id="rId5"/>
    <p:sldId id="1991" r:id="rId6"/>
    <p:sldId id="1992" r:id="rId7"/>
    <p:sldId id="1993" r:id="rId8"/>
    <p:sldId id="1995" r:id="rId9"/>
    <p:sldId id="1994" r:id="rId10"/>
    <p:sldId id="1997" r:id="rId11"/>
    <p:sldId id="1999" r:id="rId12"/>
    <p:sldId id="1996" r:id="rId13"/>
    <p:sldId id="2000" r:id="rId14"/>
    <p:sldId id="2001" r:id="rId15"/>
    <p:sldId id="1998" r:id="rId16"/>
    <p:sldId id="2002" r:id="rId17"/>
    <p:sldId id="2003" r:id="rId18"/>
    <p:sldId id="2006" r:id="rId19"/>
    <p:sldId id="2007" r:id="rId20"/>
    <p:sldId id="2008" r:id="rId21"/>
    <p:sldId id="2009" r:id="rId22"/>
    <p:sldId id="1888"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2E38"/>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A28EF8-9CA3-5043-AE79-67962C24352E}" v="24" dt="2022-06-13T10:56:54.841"/>
    <p1510:client id="{47354382-3D9E-492A-9E52-7B57257BC079}" v="2" dt="2022-06-13T17:32:56.138"/>
    <p1510:client id="{7A088322-8397-44EE-B0B3-A992153FA1A5}" v="4" dt="2022-06-13T17:24:52.673"/>
    <p1510:client id="{AA9C0E39-BD4F-409E-94E6-885E0F73DD90}" v="45" dt="2022-06-13T17:29:51.118"/>
    <p1510:client id="{F83D68AF-657F-4EFA-8EF3-BB77E744512A}" v="1" dt="2022-06-13T17:33:43.3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86" d="100"/>
          <a:sy n="86" d="100"/>
        </p:scale>
        <p:origin x="7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ud Rivolier" userId="000640008dfa97e4" providerId="None" clId="Web-{AA9C0E39-BD4F-409E-94E6-885E0F73DD90}"/>
    <pc:docChg chg="modSld">
      <pc:chgData name="Maud Rivolier" userId="000640008dfa97e4" providerId="None" clId="Web-{AA9C0E39-BD4F-409E-94E6-885E0F73DD90}" dt="2022-06-13T17:29:51.118" v="42" actId="20577"/>
      <pc:docMkLst>
        <pc:docMk/>
      </pc:docMkLst>
      <pc:sldChg chg="modSp">
        <pc:chgData name="Maud Rivolier" userId="000640008dfa97e4" providerId="None" clId="Web-{AA9C0E39-BD4F-409E-94E6-885E0F73DD90}" dt="2022-06-13T17:29:51.118" v="42" actId="20577"/>
        <pc:sldMkLst>
          <pc:docMk/>
          <pc:sldMk cId="1800624048" sldId="1991"/>
        </pc:sldMkLst>
        <pc:spChg chg="mod">
          <ac:chgData name="Maud Rivolier" userId="000640008dfa97e4" providerId="None" clId="Web-{AA9C0E39-BD4F-409E-94E6-885E0F73DD90}" dt="2022-06-13T17:29:51.118" v="42" actId="20577"/>
          <ac:spMkLst>
            <pc:docMk/>
            <pc:sldMk cId="1800624048" sldId="1991"/>
            <ac:spMk id="24" creationId="{02B45230-D9A4-43A7-8749-7C5E9D0B9089}"/>
          </ac:spMkLst>
        </pc:spChg>
      </pc:sldChg>
      <pc:sldChg chg="modSp">
        <pc:chgData name="Maud Rivolier" userId="000640008dfa97e4" providerId="None" clId="Web-{AA9C0E39-BD4F-409E-94E6-885E0F73DD90}" dt="2022-06-13T17:28:01.175" v="6" actId="20577"/>
        <pc:sldMkLst>
          <pc:docMk/>
          <pc:sldMk cId="2479537899" sldId="1996"/>
        </pc:sldMkLst>
        <pc:spChg chg="mod">
          <ac:chgData name="Maud Rivolier" userId="000640008dfa97e4" providerId="None" clId="Web-{AA9C0E39-BD4F-409E-94E6-885E0F73DD90}" dt="2022-06-13T17:28:01.175" v="6" actId="20577"/>
          <ac:spMkLst>
            <pc:docMk/>
            <pc:sldMk cId="2479537899" sldId="1996"/>
            <ac:spMk id="24" creationId="{02B45230-D9A4-43A7-8749-7C5E9D0B9089}"/>
          </ac:spMkLst>
        </pc:spChg>
      </pc:sldChg>
      <pc:sldChg chg="modSp">
        <pc:chgData name="Maud Rivolier" userId="000640008dfa97e4" providerId="None" clId="Web-{AA9C0E39-BD4F-409E-94E6-885E0F73DD90}" dt="2022-06-13T17:27:47.924" v="4" actId="20577"/>
        <pc:sldMkLst>
          <pc:docMk/>
          <pc:sldMk cId="1081808097" sldId="1999"/>
        </pc:sldMkLst>
        <pc:spChg chg="mod">
          <ac:chgData name="Maud Rivolier" userId="000640008dfa97e4" providerId="None" clId="Web-{AA9C0E39-BD4F-409E-94E6-885E0F73DD90}" dt="2022-06-13T17:27:47.924" v="4" actId="20577"/>
          <ac:spMkLst>
            <pc:docMk/>
            <pc:sldMk cId="1081808097" sldId="1999"/>
            <ac:spMk id="24" creationId="{02B45230-D9A4-43A7-8749-7C5E9D0B9089}"/>
          </ac:spMkLst>
        </pc:spChg>
      </pc:sldChg>
      <pc:sldChg chg="modSp">
        <pc:chgData name="Maud Rivolier" userId="000640008dfa97e4" providerId="None" clId="Web-{AA9C0E39-BD4F-409E-94E6-885E0F73DD90}" dt="2022-06-13T17:27:20.626" v="3" actId="20577"/>
        <pc:sldMkLst>
          <pc:docMk/>
          <pc:sldMk cId="3632178762" sldId="2002"/>
        </pc:sldMkLst>
        <pc:spChg chg="mod">
          <ac:chgData name="Maud Rivolier" userId="000640008dfa97e4" providerId="None" clId="Web-{AA9C0E39-BD4F-409E-94E6-885E0F73DD90}" dt="2022-06-13T17:27:20.626" v="3" actId="20577"/>
          <ac:spMkLst>
            <pc:docMk/>
            <pc:sldMk cId="3632178762" sldId="2002"/>
            <ac:spMk id="25" creationId="{1C30AFBC-8236-42DD-8FA0-3AD89D404A10}"/>
          </ac:spMkLst>
        </pc:spChg>
      </pc:sldChg>
      <pc:sldChg chg="modSp">
        <pc:chgData name="Maud Rivolier" userId="000640008dfa97e4" providerId="None" clId="Web-{AA9C0E39-BD4F-409E-94E6-885E0F73DD90}" dt="2022-06-13T17:29:20.242" v="41" actId="20577"/>
        <pc:sldMkLst>
          <pc:docMk/>
          <pc:sldMk cId="1163051664" sldId="2007"/>
        </pc:sldMkLst>
        <pc:spChg chg="mod">
          <ac:chgData name="Maud Rivolier" userId="000640008dfa97e4" providerId="None" clId="Web-{AA9C0E39-BD4F-409E-94E6-885E0F73DD90}" dt="2022-06-13T17:29:20.242" v="41" actId="20577"/>
          <ac:spMkLst>
            <pc:docMk/>
            <pc:sldMk cId="1163051664" sldId="2007"/>
            <ac:spMk id="24" creationId="{02B45230-D9A4-43A7-8749-7C5E9D0B9089}"/>
          </ac:spMkLst>
        </pc:spChg>
      </pc:sldChg>
    </pc:docChg>
  </pc:docChgLst>
  <pc:docChgLst>
    <pc:chgData name="Maud Rivolier" userId="000640008dfa97e4" providerId="None" clId="Web-{F83D68AF-657F-4EFA-8EF3-BB77E744512A}"/>
    <pc:docChg chg="modSld">
      <pc:chgData name="Maud Rivolier" userId="000640008dfa97e4" providerId="None" clId="Web-{F83D68AF-657F-4EFA-8EF3-BB77E744512A}" dt="2022-06-13T17:33:43.387" v="0" actId="20577"/>
      <pc:docMkLst>
        <pc:docMk/>
      </pc:docMkLst>
      <pc:sldChg chg="modSp">
        <pc:chgData name="Maud Rivolier" userId="000640008dfa97e4" providerId="None" clId="Web-{F83D68AF-657F-4EFA-8EF3-BB77E744512A}" dt="2022-06-13T17:33:43.387" v="0" actId="20577"/>
        <pc:sldMkLst>
          <pc:docMk/>
          <pc:sldMk cId="1163051664" sldId="2007"/>
        </pc:sldMkLst>
        <pc:spChg chg="mod">
          <ac:chgData name="Maud Rivolier" userId="000640008dfa97e4" providerId="None" clId="Web-{F83D68AF-657F-4EFA-8EF3-BB77E744512A}" dt="2022-06-13T17:33:43.387" v="0" actId="20577"/>
          <ac:spMkLst>
            <pc:docMk/>
            <pc:sldMk cId="1163051664" sldId="2007"/>
            <ac:spMk id="24" creationId="{02B45230-D9A4-43A7-8749-7C5E9D0B9089}"/>
          </ac:spMkLst>
        </pc:spChg>
      </pc:sldChg>
    </pc:docChg>
  </pc:docChgLst>
  <pc:docChgLst>
    <pc:chgData name="Maud Rivolier" userId="000640008dfa97e4" providerId="None" clId="Web-{47354382-3D9E-492A-9E52-7B57257BC079}"/>
    <pc:docChg chg="modSld">
      <pc:chgData name="Maud Rivolier" userId="000640008dfa97e4" providerId="None" clId="Web-{47354382-3D9E-492A-9E52-7B57257BC079}" dt="2022-06-13T17:32:56.138" v="1" actId="20577"/>
      <pc:docMkLst>
        <pc:docMk/>
      </pc:docMkLst>
      <pc:sldChg chg="modSp">
        <pc:chgData name="Maud Rivolier" userId="000640008dfa97e4" providerId="None" clId="Web-{47354382-3D9E-492A-9E52-7B57257BC079}" dt="2022-06-13T17:32:56.138" v="1" actId="20577"/>
        <pc:sldMkLst>
          <pc:docMk/>
          <pc:sldMk cId="1271701479" sldId="2003"/>
        </pc:sldMkLst>
        <pc:spChg chg="mod">
          <ac:chgData name="Maud Rivolier" userId="000640008dfa97e4" providerId="None" clId="Web-{47354382-3D9E-492A-9E52-7B57257BC079}" dt="2022-06-13T17:32:56.138" v="1" actId="20577"/>
          <ac:spMkLst>
            <pc:docMk/>
            <pc:sldMk cId="1271701479" sldId="2003"/>
            <ac:spMk id="6" creationId="{1F9DC2C4-3720-474A-968C-7DC302AD6839}"/>
          </ac:spMkLst>
        </pc:spChg>
      </pc:sldChg>
    </pc:docChg>
  </pc:docChgLst>
  <pc:docChgLst>
    <pc:chgData name="Maud Rivolier" userId="000640008dfa97e4" providerId="None" clId="Web-{7A088322-8397-44EE-B0B3-A992153FA1A5}"/>
    <pc:docChg chg="modSld">
      <pc:chgData name="Maud Rivolier" userId="000640008dfa97e4" providerId="None" clId="Web-{7A088322-8397-44EE-B0B3-A992153FA1A5}" dt="2022-06-13T17:24:52.673" v="3" actId="20577"/>
      <pc:docMkLst>
        <pc:docMk/>
      </pc:docMkLst>
      <pc:sldChg chg="modSp">
        <pc:chgData name="Maud Rivolier" userId="000640008dfa97e4" providerId="None" clId="Web-{7A088322-8397-44EE-B0B3-A992153FA1A5}" dt="2022-06-13T17:24:52.673" v="3" actId="20577"/>
        <pc:sldMkLst>
          <pc:docMk/>
          <pc:sldMk cId="2479537899" sldId="1996"/>
        </pc:sldMkLst>
        <pc:spChg chg="mod">
          <ac:chgData name="Maud Rivolier" userId="000640008dfa97e4" providerId="None" clId="Web-{7A088322-8397-44EE-B0B3-A992153FA1A5}" dt="2022-06-13T17:24:52.673" v="3" actId="20577"/>
          <ac:spMkLst>
            <pc:docMk/>
            <pc:sldMk cId="2479537899" sldId="1996"/>
            <ac:spMk id="24" creationId="{02B45230-D9A4-43A7-8749-7C5E9D0B9089}"/>
          </ac:spMkLst>
        </pc:spChg>
      </pc:sldChg>
    </pc:docChg>
  </pc:docChgLst>
  <pc:docChgLst>
    <pc:chgData name="Maud Rivolier" userId="d2851895a9cbe58e" providerId="LiveId" clId="{00A28EF8-9CA3-5043-AE79-67962C24352E}"/>
    <pc:docChg chg="undo custSel delSld modSld">
      <pc:chgData name="Maud Rivolier" userId="d2851895a9cbe58e" providerId="LiveId" clId="{00A28EF8-9CA3-5043-AE79-67962C24352E}" dt="2022-06-13T11:45:18.633" v="1513" actId="20577"/>
      <pc:docMkLst>
        <pc:docMk/>
      </pc:docMkLst>
      <pc:sldChg chg="addSp delSp modSp mod">
        <pc:chgData name="Maud Rivolier" userId="d2851895a9cbe58e" providerId="LiveId" clId="{00A28EF8-9CA3-5043-AE79-67962C24352E}" dt="2022-06-13T11:11:39.511" v="1433" actId="20577"/>
        <pc:sldMkLst>
          <pc:docMk/>
          <pc:sldMk cId="1423544841" sldId="1888"/>
        </pc:sldMkLst>
        <pc:spChg chg="mod">
          <ac:chgData name="Maud Rivolier" userId="d2851895a9cbe58e" providerId="LiveId" clId="{00A28EF8-9CA3-5043-AE79-67962C24352E}" dt="2022-06-13T03:19:23.121" v="10" actId="20577"/>
          <ac:spMkLst>
            <pc:docMk/>
            <pc:sldMk cId="1423544841" sldId="1888"/>
            <ac:spMk id="2" creationId="{00000000-0000-0000-0000-000000000000}"/>
          </ac:spMkLst>
        </pc:spChg>
        <pc:spChg chg="mod">
          <ac:chgData name="Maud Rivolier" userId="d2851895a9cbe58e" providerId="LiveId" clId="{00A28EF8-9CA3-5043-AE79-67962C24352E}" dt="2022-06-13T11:11:39.511" v="1433" actId="20577"/>
          <ac:spMkLst>
            <pc:docMk/>
            <pc:sldMk cId="1423544841" sldId="1888"/>
            <ac:spMk id="4" creationId="{00000000-0000-0000-0000-000000000000}"/>
          </ac:spMkLst>
        </pc:spChg>
        <pc:spChg chg="add del mod">
          <ac:chgData name="Maud Rivolier" userId="d2851895a9cbe58e" providerId="LiveId" clId="{00A28EF8-9CA3-5043-AE79-67962C24352E}" dt="2022-06-13T03:25:05.886" v="479" actId="1076"/>
          <ac:spMkLst>
            <pc:docMk/>
            <pc:sldMk cId="1423544841" sldId="1888"/>
            <ac:spMk id="5" creationId="{00000000-0000-0000-0000-000000000000}"/>
          </ac:spMkLst>
        </pc:spChg>
        <pc:spChg chg="mod">
          <ac:chgData name="Maud Rivolier" userId="d2851895a9cbe58e" providerId="LiveId" clId="{00A28EF8-9CA3-5043-AE79-67962C24352E}" dt="2022-06-13T10:10:39.256" v="701" actId="20577"/>
          <ac:spMkLst>
            <pc:docMk/>
            <pc:sldMk cId="1423544841" sldId="1888"/>
            <ac:spMk id="6" creationId="{00000000-0000-0000-0000-000000000000}"/>
          </ac:spMkLst>
        </pc:spChg>
        <pc:cxnChg chg="add del mod">
          <ac:chgData name="Maud Rivolier" userId="d2851895a9cbe58e" providerId="LiveId" clId="{00A28EF8-9CA3-5043-AE79-67962C24352E}" dt="2022-06-13T03:19:45.113" v="22" actId="478"/>
          <ac:cxnSpMkLst>
            <pc:docMk/>
            <pc:sldMk cId="1423544841" sldId="1888"/>
            <ac:cxnSpMk id="7" creationId="{00000000-0000-0000-0000-000000000000}"/>
          </ac:cxnSpMkLst>
        </pc:cxnChg>
        <pc:cxnChg chg="add del mod">
          <ac:chgData name="Maud Rivolier" userId="d2851895a9cbe58e" providerId="LiveId" clId="{00A28EF8-9CA3-5043-AE79-67962C24352E}" dt="2022-06-13T03:19:43.513" v="21" actId="478"/>
          <ac:cxnSpMkLst>
            <pc:docMk/>
            <pc:sldMk cId="1423544841" sldId="1888"/>
            <ac:cxnSpMk id="8" creationId="{00000000-0000-0000-0000-000000000000}"/>
          </ac:cxnSpMkLst>
        </pc:cxnChg>
      </pc:sldChg>
      <pc:sldChg chg="modSp mod">
        <pc:chgData name="Maud Rivolier" userId="d2851895a9cbe58e" providerId="LiveId" clId="{00A28EF8-9CA3-5043-AE79-67962C24352E}" dt="2022-06-13T11:16:06.111" v="1434" actId="313"/>
        <pc:sldMkLst>
          <pc:docMk/>
          <pc:sldMk cId="3962058362" sldId="1986"/>
        </pc:sldMkLst>
        <pc:spChg chg="mod">
          <ac:chgData name="Maud Rivolier" userId="d2851895a9cbe58e" providerId="LiveId" clId="{00A28EF8-9CA3-5043-AE79-67962C24352E}" dt="2022-06-13T11:16:06.111" v="1434" actId="313"/>
          <ac:spMkLst>
            <pc:docMk/>
            <pc:sldMk cId="3962058362" sldId="1986"/>
            <ac:spMk id="2" creationId="{00000000-0000-0000-0000-000000000000}"/>
          </ac:spMkLst>
        </pc:spChg>
      </pc:sldChg>
      <pc:sldChg chg="modSp mod">
        <pc:chgData name="Maud Rivolier" userId="d2851895a9cbe58e" providerId="LiveId" clId="{00A28EF8-9CA3-5043-AE79-67962C24352E}" dt="2022-06-13T11:03:10.323" v="1307" actId="20577"/>
        <pc:sldMkLst>
          <pc:docMk/>
          <pc:sldMk cId="1800624048" sldId="1991"/>
        </pc:sldMkLst>
        <pc:spChg chg="mod">
          <ac:chgData name="Maud Rivolier" userId="d2851895a9cbe58e" providerId="LiveId" clId="{00A28EF8-9CA3-5043-AE79-67962C24352E}" dt="2022-06-13T10:13:17.456" v="895" actId="115"/>
          <ac:spMkLst>
            <pc:docMk/>
            <pc:sldMk cId="1800624048" sldId="1991"/>
            <ac:spMk id="24" creationId="{02B45230-D9A4-43A7-8749-7C5E9D0B9089}"/>
          </ac:spMkLst>
        </pc:spChg>
        <pc:spChg chg="mod">
          <ac:chgData name="Maud Rivolier" userId="d2851895a9cbe58e" providerId="LiveId" clId="{00A28EF8-9CA3-5043-AE79-67962C24352E}" dt="2022-06-13T11:03:10.323" v="1307" actId="20577"/>
          <ac:spMkLst>
            <pc:docMk/>
            <pc:sldMk cId="1800624048" sldId="1991"/>
            <ac:spMk id="25" creationId="{1C30AFBC-8236-42DD-8FA0-3AD89D404A10}"/>
          </ac:spMkLst>
        </pc:spChg>
      </pc:sldChg>
      <pc:sldChg chg="modSp mod">
        <pc:chgData name="Maud Rivolier" userId="d2851895a9cbe58e" providerId="LiveId" clId="{00A28EF8-9CA3-5043-AE79-67962C24352E}" dt="2022-06-13T11:37:40.185" v="1512" actId="20577"/>
        <pc:sldMkLst>
          <pc:docMk/>
          <pc:sldMk cId="1361337513" sldId="1992"/>
        </pc:sldMkLst>
        <pc:spChg chg="mod">
          <ac:chgData name="Maud Rivolier" userId="d2851895a9cbe58e" providerId="LiveId" clId="{00A28EF8-9CA3-5043-AE79-67962C24352E}" dt="2022-06-13T11:37:40.185" v="1512" actId="20577"/>
          <ac:spMkLst>
            <pc:docMk/>
            <pc:sldMk cId="1361337513" sldId="1992"/>
            <ac:spMk id="6" creationId="{1F9DC2C4-3720-474A-968C-7DC302AD6839}"/>
          </ac:spMkLst>
        </pc:spChg>
        <pc:spChg chg="mod">
          <ac:chgData name="Maud Rivolier" userId="d2851895a9cbe58e" providerId="LiveId" clId="{00A28EF8-9CA3-5043-AE79-67962C24352E}" dt="2022-06-13T10:39:09.962" v="1206" actId="114"/>
          <ac:spMkLst>
            <pc:docMk/>
            <pc:sldMk cId="1361337513" sldId="1992"/>
            <ac:spMk id="24" creationId="{02B45230-D9A4-43A7-8749-7C5E9D0B9089}"/>
          </ac:spMkLst>
        </pc:spChg>
        <pc:spChg chg="mod">
          <ac:chgData name="Maud Rivolier" userId="d2851895a9cbe58e" providerId="LiveId" clId="{00A28EF8-9CA3-5043-AE79-67962C24352E}" dt="2022-06-13T10:15:54.171" v="924" actId="20577"/>
          <ac:spMkLst>
            <pc:docMk/>
            <pc:sldMk cId="1361337513" sldId="1992"/>
            <ac:spMk id="25" creationId="{1C30AFBC-8236-42DD-8FA0-3AD89D404A10}"/>
          </ac:spMkLst>
        </pc:spChg>
      </pc:sldChg>
      <pc:sldChg chg="modSp mod">
        <pc:chgData name="Maud Rivolier" userId="d2851895a9cbe58e" providerId="LiveId" clId="{00A28EF8-9CA3-5043-AE79-67962C24352E}" dt="2022-06-13T11:04:32.545" v="1395" actId="20577"/>
        <pc:sldMkLst>
          <pc:docMk/>
          <pc:sldMk cId="932167682" sldId="1993"/>
        </pc:sldMkLst>
        <pc:spChg chg="mod">
          <ac:chgData name="Maud Rivolier" userId="d2851895a9cbe58e" providerId="LiveId" clId="{00A28EF8-9CA3-5043-AE79-67962C24352E}" dt="2022-06-13T11:04:32.545" v="1395" actId="20577"/>
          <ac:spMkLst>
            <pc:docMk/>
            <pc:sldMk cId="932167682" sldId="1993"/>
            <ac:spMk id="24" creationId="{02B45230-D9A4-43A7-8749-7C5E9D0B9089}"/>
          </ac:spMkLst>
        </pc:spChg>
      </pc:sldChg>
      <pc:sldChg chg="modSp mod">
        <pc:chgData name="Maud Rivolier" userId="d2851895a9cbe58e" providerId="LiveId" clId="{00A28EF8-9CA3-5043-AE79-67962C24352E}" dt="2022-06-13T11:45:18.633" v="1513" actId="20577"/>
        <pc:sldMkLst>
          <pc:docMk/>
          <pc:sldMk cId="915727362" sldId="1994"/>
        </pc:sldMkLst>
        <pc:spChg chg="mod">
          <ac:chgData name="Maud Rivolier" userId="d2851895a9cbe58e" providerId="LiveId" clId="{00A28EF8-9CA3-5043-AE79-67962C24352E}" dt="2022-06-13T11:45:18.633" v="1513" actId="20577"/>
          <ac:spMkLst>
            <pc:docMk/>
            <pc:sldMk cId="915727362" sldId="1994"/>
            <ac:spMk id="24" creationId="{02B45230-D9A4-43A7-8749-7C5E9D0B9089}"/>
          </ac:spMkLst>
        </pc:spChg>
        <pc:spChg chg="mod">
          <ac:chgData name="Maud Rivolier" userId="d2851895a9cbe58e" providerId="LiveId" clId="{00A28EF8-9CA3-5043-AE79-67962C24352E}" dt="2022-06-13T11:06:34.244" v="1411" actId="115"/>
          <ac:spMkLst>
            <pc:docMk/>
            <pc:sldMk cId="915727362" sldId="1994"/>
            <ac:spMk id="25" creationId="{1C30AFBC-8236-42DD-8FA0-3AD89D404A10}"/>
          </ac:spMkLst>
        </pc:spChg>
      </pc:sldChg>
      <pc:sldChg chg="modSp mod">
        <pc:chgData name="Maud Rivolier" userId="d2851895a9cbe58e" providerId="LiveId" clId="{00A28EF8-9CA3-5043-AE79-67962C24352E}" dt="2022-06-13T11:05:53.705" v="1397" actId="20577"/>
        <pc:sldMkLst>
          <pc:docMk/>
          <pc:sldMk cId="1091352642" sldId="1995"/>
        </pc:sldMkLst>
        <pc:spChg chg="mod">
          <ac:chgData name="Maud Rivolier" userId="d2851895a9cbe58e" providerId="LiveId" clId="{00A28EF8-9CA3-5043-AE79-67962C24352E}" dt="2022-06-13T11:05:53.705" v="1397" actId="20577"/>
          <ac:spMkLst>
            <pc:docMk/>
            <pc:sldMk cId="1091352642" sldId="1995"/>
            <ac:spMk id="24" creationId="{02B45230-D9A4-43A7-8749-7C5E9D0B9089}"/>
          </ac:spMkLst>
        </pc:spChg>
      </pc:sldChg>
      <pc:sldChg chg="modSp mod">
        <pc:chgData name="Maud Rivolier" userId="d2851895a9cbe58e" providerId="LiveId" clId="{00A28EF8-9CA3-5043-AE79-67962C24352E}" dt="2022-06-13T10:31:29.009" v="1011" actId="20577"/>
        <pc:sldMkLst>
          <pc:docMk/>
          <pc:sldMk cId="2479537899" sldId="1996"/>
        </pc:sldMkLst>
        <pc:spChg chg="mod">
          <ac:chgData name="Maud Rivolier" userId="d2851895a9cbe58e" providerId="LiveId" clId="{00A28EF8-9CA3-5043-AE79-67962C24352E}" dt="2022-06-13T10:31:29.009" v="1011" actId="20577"/>
          <ac:spMkLst>
            <pc:docMk/>
            <pc:sldMk cId="2479537899" sldId="1996"/>
            <ac:spMk id="24" creationId="{02B45230-D9A4-43A7-8749-7C5E9D0B9089}"/>
          </ac:spMkLst>
        </pc:spChg>
      </pc:sldChg>
      <pc:sldChg chg="modSp mod">
        <pc:chgData name="Maud Rivolier" userId="d2851895a9cbe58e" providerId="LiveId" clId="{00A28EF8-9CA3-5043-AE79-67962C24352E}" dt="2022-06-13T11:09:50.213" v="1429" actId="20577"/>
        <pc:sldMkLst>
          <pc:docMk/>
          <pc:sldMk cId="3301765557" sldId="1998"/>
        </pc:sldMkLst>
        <pc:spChg chg="mod">
          <ac:chgData name="Maud Rivolier" userId="d2851895a9cbe58e" providerId="LiveId" clId="{00A28EF8-9CA3-5043-AE79-67962C24352E}" dt="2022-06-13T11:09:50.213" v="1429" actId="20577"/>
          <ac:spMkLst>
            <pc:docMk/>
            <pc:sldMk cId="3301765557" sldId="1998"/>
            <ac:spMk id="6" creationId="{1F9DC2C4-3720-474A-968C-7DC302AD6839}"/>
          </ac:spMkLst>
        </pc:spChg>
        <pc:spChg chg="mod">
          <ac:chgData name="Maud Rivolier" userId="d2851895a9cbe58e" providerId="LiveId" clId="{00A28EF8-9CA3-5043-AE79-67962C24352E}" dt="2022-06-13T10:54:16.941" v="1292" actId="113"/>
          <ac:spMkLst>
            <pc:docMk/>
            <pc:sldMk cId="3301765557" sldId="1998"/>
            <ac:spMk id="24" creationId="{02B45230-D9A4-43A7-8749-7C5E9D0B9089}"/>
          </ac:spMkLst>
        </pc:spChg>
      </pc:sldChg>
      <pc:sldChg chg="modSp mod">
        <pc:chgData name="Maud Rivolier" userId="d2851895a9cbe58e" providerId="LiveId" clId="{00A28EF8-9CA3-5043-AE79-67962C24352E}" dt="2022-06-13T11:07:46.384" v="1417" actId="20577"/>
        <pc:sldMkLst>
          <pc:docMk/>
          <pc:sldMk cId="1081808097" sldId="1999"/>
        </pc:sldMkLst>
        <pc:spChg chg="mod">
          <ac:chgData name="Maud Rivolier" userId="d2851895a9cbe58e" providerId="LiveId" clId="{00A28EF8-9CA3-5043-AE79-67962C24352E}" dt="2022-06-13T11:07:46.384" v="1417" actId="20577"/>
          <ac:spMkLst>
            <pc:docMk/>
            <pc:sldMk cId="1081808097" sldId="1999"/>
            <ac:spMk id="24" creationId="{02B45230-D9A4-43A7-8749-7C5E9D0B9089}"/>
          </ac:spMkLst>
        </pc:spChg>
      </pc:sldChg>
      <pc:sldChg chg="modSp mod">
        <pc:chgData name="Maud Rivolier" userId="d2851895a9cbe58e" providerId="LiveId" clId="{00A28EF8-9CA3-5043-AE79-67962C24352E}" dt="2022-06-13T11:08:38.177" v="1428" actId="20577"/>
        <pc:sldMkLst>
          <pc:docMk/>
          <pc:sldMk cId="1175010281" sldId="2000"/>
        </pc:sldMkLst>
        <pc:spChg chg="mod">
          <ac:chgData name="Maud Rivolier" userId="d2851895a9cbe58e" providerId="LiveId" clId="{00A28EF8-9CA3-5043-AE79-67962C24352E}" dt="2022-06-13T11:08:38.177" v="1428" actId="20577"/>
          <ac:spMkLst>
            <pc:docMk/>
            <pc:sldMk cId="1175010281" sldId="2000"/>
            <ac:spMk id="24" creationId="{02B45230-D9A4-43A7-8749-7C5E9D0B9089}"/>
          </ac:spMkLst>
        </pc:spChg>
      </pc:sldChg>
      <pc:sldChg chg="modSp mod">
        <pc:chgData name="Maud Rivolier" userId="d2851895a9cbe58e" providerId="LiveId" clId="{00A28EF8-9CA3-5043-AE79-67962C24352E}" dt="2022-06-13T10:54:06.027" v="1291" actId="1076"/>
        <pc:sldMkLst>
          <pc:docMk/>
          <pc:sldMk cId="531872353" sldId="2001"/>
        </pc:sldMkLst>
        <pc:spChg chg="mod">
          <ac:chgData name="Maud Rivolier" userId="d2851895a9cbe58e" providerId="LiveId" clId="{00A28EF8-9CA3-5043-AE79-67962C24352E}" dt="2022-06-13T10:54:06.027" v="1291" actId="1076"/>
          <ac:spMkLst>
            <pc:docMk/>
            <pc:sldMk cId="531872353" sldId="2001"/>
            <ac:spMk id="24" creationId="{02B45230-D9A4-43A7-8749-7C5E9D0B9089}"/>
          </ac:spMkLst>
        </pc:spChg>
      </pc:sldChg>
      <pc:sldChg chg="modSp mod">
        <pc:chgData name="Maud Rivolier" userId="d2851895a9cbe58e" providerId="LiveId" clId="{00A28EF8-9CA3-5043-AE79-67962C24352E}" dt="2022-06-13T11:10:18.149" v="1430" actId="20577"/>
        <pc:sldMkLst>
          <pc:docMk/>
          <pc:sldMk cId="1271701479" sldId="2003"/>
        </pc:sldMkLst>
        <pc:spChg chg="mod">
          <ac:chgData name="Maud Rivolier" userId="d2851895a9cbe58e" providerId="LiveId" clId="{00A28EF8-9CA3-5043-AE79-67962C24352E}" dt="2022-06-13T11:10:18.149" v="1430" actId="20577"/>
          <ac:spMkLst>
            <pc:docMk/>
            <pc:sldMk cId="1271701479" sldId="2003"/>
            <ac:spMk id="6" creationId="{1F9DC2C4-3720-474A-968C-7DC302AD6839}"/>
          </ac:spMkLst>
        </pc:spChg>
      </pc:sldChg>
      <pc:sldChg chg="del">
        <pc:chgData name="Maud Rivolier" userId="d2851895a9cbe58e" providerId="LiveId" clId="{00A28EF8-9CA3-5043-AE79-67962C24352E}" dt="2022-06-13T03:19:18.613" v="0" actId="2696"/>
        <pc:sldMkLst>
          <pc:docMk/>
          <pc:sldMk cId="2138526072" sldId="2004"/>
        </pc:sldMkLst>
      </pc:sldChg>
      <pc:sldChg chg="modSp mod">
        <pc:chgData name="Maud Rivolier" userId="d2851895a9cbe58e" providerId="LiveId" clId="{00A28EF8-9CA3-5043-AE79-67962C24352E}" dt="2022-06-13T10:46:10.356" v="1226" actId="20577"/>
        <pc:sldMkLst>
          <pc:docMk/>
          <pc:sldMk cId="2874673730" sldId="2006"/>
        </pc:sldMkLst>
        <pc:spChg chg="mod">
          <ac:chgData name="Maud Rivolier" userId="d2851895a9cbe58e" providerId="LiveId" clId="{00A28EF8-9CA3-5043-AE79-67962C24352E}" dt="2022-06-13T10:35:56.433" v="1176" actId="115"/>
          <ac:spMkLst>
            <pc:docMk/>
            <pc:sldMk cId="2874673730" sldId="2006"/>
            <ac:spMk id="6" creationId="{1F9DC2C4-3720-474A-968C-7DC302AD6839}"/>
          </ac:spMkLst>
        </pc:spChg>
        <pc:spChg chg="mod">
          <ac:chgData name="Maud Rivolier" userId="d2851895a9cbe58e" providerId="LiveId" clId="{00A28EF8-9CA3-5043-AE79-67962C24352E}" dt="2022-06-13T10:46:10.356" v="1226" actId="20577"/>
          <ac:spMkLst>
            <pc:docMk/>
            <pc:sldMk cId="2874673730" sldId="2006"/>
            <ac:spMk id="24" creationId="{02B45230-D9A4-43A7-8749-7C5E9D0B9089}"/>
          </ac:spMkLst>
        </pc:spChg>
      </pc:sldChg>
      <pc:sldChg chg="modSp mod">
        <pc:chgData name="Maud Rivolier" userId="d2851895a9cbe58e" providerId="LiveId" clId="{00A28EF8-9CA3-5043-AE79-67962C24352E}" dt="2022-06-13T11:18:41.984" v="1511" actId="20577"/>
        <pc:sldMkLst>
          <pc:docMk/>
          <pc:sldMk cId="14643675" sldId="2008"/>
        </pc:sldMkLst>
        <pc:spChg chg="mod">
          <ac:chgData name="Maud Rivolier" userId="d2851895a9cbe58e" providerId="LiveId" clId="{00A28EF8-9CA3-5043-AE79-67962C24352E}" dt="2022-06-13T11:18:41.984" v="1511" actId="20577"/>
          <ac:spMkLst>
            <pc:docMk/>
            <pc:sldMk cId="14643675" sldId="2008"/>
            <ac:spMk id="7" creationId="{012DC223-48AF-4C52-AEB3-D17465D25BBF}"/>
          </ac:spMkLst>
        </pc:spChg>
        <pc:spChg chg="mod">
          <ac:chgData name="Maud Rivolier" userId="d2851895a9cbe58e" providerId="LiveId" clId="{00A28EF8-9CA3-5043-AE79-67962C24352E}" dt="2022-06-13T10:48:59.844" v="1237" actId="115"/>
          <ac:spMkLst>
            <pc:docMk/>
            <pc:sldMk cId="14643675" sldId="2008"/>
            <ac:spMk id="24" creationId="{02B45230-D9A4-43A7-8749-7C5E9D0B9089}"/>
          </ac:spMkLst>
        </pc:spChg>
      </pc:sldChg>
      <pc:sldChg chg="modSp mod">
        <pc:chgData name="Maud Rivolier" userId="d2851895a9cbe58e" providerId="LiveId" clId="{00A28EF8-9CA3-5043-AE79-67962C24352E}" dt="2022-06-13T11:17:57.171" v="1441" actId="1076"/>
        <pc:sldMkLst>
          <pc:docMk/>
          <pc:sldMk cId="4198014420" sldId="2009"/>
        </pc:sldMkLst>
        <pc:spChg chg="mod">
          <ac:chgData name="Maud Rivolier" userId="d2851895a9cbe58e" providerId="LiveId" clId="{00A28EF8-9CA3-5043-AE79-67962C24352E}" dt="2022-06-13T11:17:57.171" v="1441" actId="1076"/>
          <ac:spMkLst>
            <pc:docMk/>
            <pc:sldMk cId="4198014420" sldId="2009"/>
            <ac:spMk id="7" creationId="{012DC223-48AF-4C52-AEB3-D17465D25BBF}"/>
          </ac:spMkLst>
        </pc:spChg>
        <pc:spChg chg="mod">
          <ac:chgData name="Maud Rivolier" userId="d2851895a9cbe58e" providerId="LiveId" clId="{00A28EF8-9CA3-5043-AE79-67962C24352E}" dt="2022-06-13T11:17:43.618" v="1440" actId="20577"/>
          <ac:spMkLst>
            <pc:docMk/>
            <pc:sldMk cId="4198014420" sldId="2009"/>
            <ac:spMk id="24" creationId="{02B45230-D9A4-43A7-8749-7C5E9D0B908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3142E9-E0BC-4681-B787-62F7259E325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F5F94E1-7B76-4278-89D3-F1BECBDF82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774AD6A-7886-4A06-A015-D35F7E44D5E3}"/>
              </a:ext>
            </a:extLst>
          </p:cNvPr>
          <p:cNvSpPr>
            <a:spLocks noGrp="1"/>
          </p:cNvSpPr>
          <p:nvPr>
            <p:ph type="dt" sz="half" idx="10"/>
          </p:nvPr>
        </p:nvSpPr>
        <p:spPr/>
        <p:txBody>
          <a:bodyPr/>
          <a:lstStyle/>
          <a:p>
            <a:fld id="{DF632D4B-C84A-47A9-B36F-546683DB3EE2}" type="datetimeFigureOut">
              <a:rPr lang="fr-FR" smtClean="0"/>
              <a:t>13/06/2022</a:t>
            </a:fld>
            <a:endParaRPr lang="fr-FR"/>
          </a:p>
        </p:txBody>
      </p:sp>
      <p:sp>
        <p:nvSpPr>
          <p:cNvPr id="5" name="Espace réservé du pied de page 4">
            <a:extLst>
              <a:ext uri="{FF2B5EF4-FFF2-40B4-BE49-F238E27FC236}">
                <a16:creationId xmlns:a16="http://schemas.microsoft.com/office/drawing/2014/main" id="{D2DC62A8-BAEC-4A25-95C4-07D4A37AC6F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3E3AF80-BF95-46F0-9140-DBE20C2956A5}"/>
              </a:ext>
            </a:extLst>
          </p:cNvPr>
          <p:cNvSpPr>
            <a:spLocks noGrp="1"/>
          </p:cNvSpPr>
          <p:nvPr>
            <p:ph type="sldNum" sz="quarter" idx="12"/>
          </p:nvPr>
        </p:nvSpPr>
        <p:spPr/>
        <p:txBody>
          <a:bodyPr/>
          <a:lstStyle/>
          <a:p>
            <a:fld id="{9F9EE81B-46EF-4D4B-AFD9-C2A19DD49930}" type="slidenum">
              <a:rPr lang="fr-FR" smtClean="0"/>
              <a:t>‹N°›</a:t>
            </a:fld>
            <a:endParaRPr lang="fr-FR"/>
          </a:p>
        </p:txBody>
      </p:sp>
    </p:spTree>
    <p:extLst>
      <p:ext uri="{BB962C8B-B14F-4D97-AF65-F5344CB8AC3E}">
        <p14:creationId xmlns:p14="http://schemas.microsoft.com/office/powerpoint/2010/main" val="2785096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2E341F-5B9A-4D4D-BB8E-59A88414A29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84F6DDE-DEE4-4983-8E76-1AD7FEC5E1B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712872A-2132-4BE5-AD58-7D067733CA81}"/>
              </a:ext>
            </a:extLst>
          </p:cNvPr>
          <p:cNvSpPr>
            <a:spLocks noGrp="1"/>
          </p:cNvSpPr>
          <p:nvPr>
            <p:ph type="dt" sz="half" idx="10"/>
          </p:nvPr>
        </p:nvSpPr>
        <p:spPr/>
        <p:txBody>
          <a:bodyPr/>
          <a:lstStyle/>
          <a:p>
            <a:fld id="{DF632D4B-C84A-47A9-B36F-546683DB3EE2}" type="datetimeFigureOut">
              <a:rPr lang="fr-FR" smtClean="0"/>
              <a:t>13/06/2022</a:t>
            </a:fld>
            <a:endParaRPr lang="fr-FR"/>
          </a:p>
        </p:txBody>
      </p:sp>
      <p:sp>
        <p:nvSpPr>
          <p:cNvPr id="5" name="Espace réservé du pied de page 4">
            <a:extLst>
              <a:ext uri="{FF2B5EF4-FFF2-40B4-BE49-F238E27FC236}">
                <a16:creationId xmlns:a16="http://schemas.microsoft.com/office/drawing/2014/main" id="{289F487A-2A54-4724-9B32-5A1AE5A96ED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6AFBC34-BEB7-44A6-8E40-8E8EADD484F8}"/>
              </a:ext>
            </a:extLst>
          </p:cNvPr>
          <p:cNvSpPr>
            <a:spLocks noGrp="1"/>
          </p:cNvSpPr>
          <p:nvPr>
            <p:ph type="sldNum" sz="quarter" idx="12"/>
          </p:nvPr>
        </p:nvSpPr>
        <p:spPr/>
        <p:txBody>
          <a:bodyPr/>
          <a:lstStyle/>
          <a:p>
            <a:fld id="{9F9EE81B-46EF-4D4B-AFD9-C2A19DD49930}" type="slidenum">
              <a:rPr lang="fr-FR" smtClean="0"/>
              <a:t>‹N°›</a:t>
            </a:fld>
            <a:endParaRPr lang="fr-FR"/>
          </a:p>
        </p:txBody>
      </p:sp>
    </p:spTree>
    <p:extLst>
      <p:ext uri="{BB962C8B-B14F-4D97-AF65-F5344CB8AC3E}">
        <p14:creationId xmlns:p14="http://schemas.microsoft.com/office/powerpoint/2010/main" val="2041938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1A256E0-20DD-4D34-BAA3-C10FDBE69CA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B615941-0CA8-435C-8301-BCB7287F055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D15D7DE-537E-4DD6-9EBC-6E7236DE5FF6}"/>
              </a:ext>
            </a:extLst>
          </p:cNvPr>
          <p:cNvSpPr>
            <a:spLocks noGrp="1"/>
          </p:cNvSpPr>
          <p:nvPr>
            <p:ph type="dt" sz="half" idx="10"/>
          </p:nvPr>
        </p:nvSpPr>
        <p:spPr/>
        <p:txBody>
          <a:bodyPr/>
          <a:lstStyle/>
          <a:p>
            <a:fld id="{DF632D4B-C84A-47A9-B36F-546683DB3EE2}" type="datetimeFigureOut">
              <a:rPr lang="fr-FR" smtClean="0"/>
              <a:t>13/06/2022</a:t>
            </a:fld>
            <a:endParaRPr lang="fr-FR"/>
          </a:p>
        </p:txBody>
      </p:sp>
      <p:sp>
        <p:nvSpPr>
          <p:cNvPr id="5" name="Espace réservé du pied de page 4">
            <a:extLst>
              <a:ext uri="{FF2B5EF4-FFF2-40B4-BE49-F238E27FC236}">
                <a16:creationId xmlns:a16="http://schemas.microsoft.com/office/drawing/2014/main" id="{64D3632C-512C-4746-A6E0-12CDB642BA3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7439994-E9E0-4B32-AEAE-0A05166FC95C}"/>
              </a:ext>
            </a:extLst>
          </p:cNvPr>
          <p:cNvSpPr>
            <a:spLocks noGrp="1"/>
          </p:cNvSpPr>
          <p:nvPr>
            <p:ph type="sldNum" sz="quarter" idx="12"/>
          </p:nvPr>
        </p:nvSpPr>
        <p:spPr/>
        <p:txBody>
          <a:bodyPr/>
          <a:lstStyle/>
          <a:p>
            <a:fld id="{9F9EE81B-46EF-4D4B-AFD9-C2A19DD49930}" type="slidenum">
              <a:rPr lang="fr-FR" smtClean="0"/>
              <a:t>‹N°›</a:t>
            </a:fld>
            <a:endParaRPr lang="fr-FR"/>
          </a:p>
        </p:txBody>
      </p:sp>
    </p:spTree>
    <p:extLst>
      <p:ext uri="{BB962C8B-B14F-4D97-AF65-F5344CB8AC3E}">
        <p14:creationId xmlns:p14="http://schemas.microsoft.com/office/powerpoint/2010/main" val="3234139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Diapositive de titre">
    <p:spTree>
      <p:nvGrpSpPr>
        <p:cNvPr id="1" name=""/>
        <p:cNvGrpSpPr/>
        <p:nvPr/>
      </p:nvGrpSpPr>
      <p:grpSpPr>
        <a:xfrm>
          <a:off x="0" y="0"/>
          <a:ext cx="0" cy="0"/>
          <a:chOff x="0" y="0"/>
          <a:chExt cx="0" cy="0"/>
        </a:xfrm>
      </p:grpSpPr>
      <p:pic>
        <p:nvPicPr>
          <p:cNvPr id="6" name="Image 5" descr="Visu_rouge_2.jpg"/>
          <p:cNvPicPr>
            <a:picLocks noChangeAspect="1"/>
          </p:cNvPicPr>
          <p:nvPr userDrawn="1"/>
        </p:nvPicPr>
        <p:blipFill rotWithShape="1">
          <a:blip r:embed="rId2" cstate="screen">
            <a:extLst>
              <a:ext uri="{28A0092B-C50C-407E-A947-70E740481C1C}">
                <a14:useLocalDpi xmlns:a14="http://schemas.microsoft.com/office/drawing/2010/main"/>
              </a:ext>
            </a:extLst>
          </a:blip>
          <a:srcRect l="-4"/>
          <a:stretch/>
        </p:blipFill>
        <p:spPr>
          <a:xfrm>
            <a:off x="1" y="3"/>
            <a:ext cx="3428112" cy="2276963"/>
          </a:xfrm>
          <a:prstGeom prst="rect">
            <a:avLst/>
          </a:prstGeom>
        </p:spPr>
      </p:pic>
      <p:pic>
        <p:nvPicPr>
          <p:cNvPr id="7" name="Image 6" descr="Visu-beige-3.png"/>
          <p:cNvPicPr>
            <a:picLocks noChangeAspect="1"/>
          </p:cNvPicPr>
          <p:nvPr userDrawn="1"/>
        </p:nvPicPr>
        <p:blipFill rotWithShape="1">
          <a:blip r:embed="rId3" cstate="screen">
            <a:extLst>
              <a:ext uri="{28A0092B-C50C-407E-A947-70E740481C1C}">
                <a14:useLocalDpi xmlns:a14="http://schemas.microsoft.com/office/drawing/2010/main"/>
              </a:ext>
            </a:extLst>
          </a:blip>
          <a:srcRect l="-4"/>
          <a:stretch/>
        </p:blipFill>
        <p:spPr>
          <a:xfrm>
            <a:off x="1" y="2276964"/>
            <a:ext cx="3428112" cy="4581036"/>
          </a:xfrm>
          <a:prstGeom prst="rect">
            <a:avLst/>
          </a:prstGeom>
        </p:spPr>
      </p:pic>
      <p:pic>
        <p:nvPicPr>
          <p:cNvPr id="8" name="Image 7" descr="Visu-vert-2.png"/>
          <p:cNvPicPr>
            <a:picLocks noChangeAspect="1"/>
          </p:cNvPicPr>
          <p:nvPr userDrawn="1"/>
        </p:nvPicPr>
        <p:blipFill rotWithShape="1">
          <a:blip r:embed="rId4" cstate="screen">
            <a:extLst>
              <a:ext uri="{28A0092B-C50C-407E-A947-70E740481C1C}">
                <a14:useLocalDpi xmlns:a14="http://schemas.microsoft.com/office/drawing/2010/main"/>
              </a:ext>
            </a:extLst>
          </a:blip>
          <a:srcRect t="-3"/>
          <a:stretch/>
        </p:blipFill>
        <p:spPr>
          <a:xfrm>
            <a:off x="3428113" y="-1"/>
            <a:ext cx="8763888" cy="2276965"/>
          </a:xfrm>
          <a:prstGeom prst="rect">
            <a:avLst/>
          </a:prstGeom>
        </p:spPr>
      </p:pic>
      <p:sp>
        <p:nvSpPr>
          <p:cNvPr id="28" name="Espace réservé du texte 7"/>
          <p:cNvSpPr>
            <a:spLocks noGrp="1"/>
          </p:cNvSpPr>
          <p:nvPr>
            <p:ph type="body" sz="quarter" idx="14" hasCustomPrompt="1"/>
          </p:nvPr>
        </p:nvSpPr>
        <p:spPr>
          <a:xfrm>
            <a:off x="3983766" y="2492896"/>
            <a:ext cx="7872875" cy="1368872"/>
          </a:xfrm>
        </p:spPr>
        <p:txBody>
          <a:bodyPr anchor="b"/>
          <a:lstStyle>
            <a:lvl1pPr marL="0" indent="0" algn="l">
              <a:lnSpc>
                <a:spcPct val="100000"/>
              </a:lnSpc>
              <a:spcBef>
                <a:spcPts val="0"/>
              </a:spcBef>
              <a:buNone/>
              <a:defRPr lang="fr-FR" sz="3400" b="0" kern="1200" cap="small" dirty="0" smtClean="0">
                <a:solidFill>
                  <a:srgbClr val="343735"/>
                </a:solidFill>
                <a:effectLst/>
                <a:latin typeface="Trebuchet MS"/>
                <a:ea typeface="+mn-ea"/>
                <a:cs typeface="Trebuchet MS"/>
              </a:defRPr>
            </a:lvl1pPr>
          </a:lstStyle>
          <a:p>
            <a:pPr lvl="0"/>
            <a:r>
              <a:rPr lang="fr-FR" dirty="0"/>
              <a:t>Titre</a:t>
            </a:r>
          </a:p>
        </p:txBody>
      </p:sp>
      <p:sp>
        <p:nvSpPr>
          <p:cNvPr id="29" name="Espace réservé du texte 9"/>
          <p:cNvSpPr>
            <a:spLocks noGrp="1"/>
          </p:cNvSpPr>
          <p:nvPr>
            <p:ph type="body" sz="quarter" idx="11" hasCustomPrompt="1"/>
          </p:nvPr>
        </p:nvSpPr>
        <p:spPr>
          <a:xfrm>
            <a:off x="3983766" y="3861048"/>
            <a:ext cx="7872875" cy="423655"/>
          </a:xfrm>
        </p:spPr>
        <p:txBody>
          <a:bodyPr anchor="ctr"/>
          <a:lstStyle>
            <a:lvl1pPr marL="0" indent="0" algn="l">
              <a:lnSpc>
                <a:spcPct val="100000"/>
              </a:lnSpc>
              <a:spcBef>
                <a:spcPts val="0"/>
              </a:spcBef>
              <a:buNone/>
              <a:defRPr lang="fr-FR" sz="2200" b="0" cap="all" baseline="0" dirty="0" smtClean="0">
                <a:solidFill>
                  <a:srgbClr val="A33038"/>
                </a:solidFill>
                <a:latin typeface="Trebuchet MS" pitchFamily="34" charset="0"/>
                <a:ea typeface="+mn-ea"/>
                <a:cs typeface="+mn-cs"/>
              </a:defRPr>
            </a:lvl1pPr>
          </a:lstStyle>
          <a:p>
            <a:pPr lvl="0"/>
            <a:r>
              <a:rPr lang="fr-FR" dirty="0"/>
              <a:t>Société/Client</a:t>
            </a:r>
          </a:p>
        </p:txBody>
      </p:sp>
      <p:sp>
        <p:nvSpPr>
          <p:cNvPr id="30" name="Espace réservé du texte 9"/>
          <p:cNvSpPr>
            <a:spLocks noGrp="1"/>
          </p:cNvSpPr>
          <p:nvPr>
            <p:ph type="body" sz="quarter" idx="15" hasCustomPrompt="1"/>
          </p:nvPr>
        </p:nvSpPr>
        <p:spPr>
          <a:xfrm>
            <a:off x="3983766" y="4581130"/>
            <a:ext cx="7872875" cy="423655"/>
          </a:xfrm>
        </p:spPr>
        <p:txBody>
          <a:bodyPr anchor="ctr"/>
          <a:lstStyle>
            <a:lvl1pPr marL="0" indent="0" algn="l">
              <a:lnSpc>
                <a:spcPct val="100000"/>
              </a:lnSpc>
              <a:spcBef>
                <a:spcPts val="0"/>
              </a:spcBef>
              <a:buNone/>
              <a:defRPr sz="1100" cap="all" baseline="0">
                <a:solidFill>
                  <a:srgbClr val="343735"/>
                </a:solidFill>
              </a:defRPr>
            </a:lvl1pPr>
          </a:lstStyle>
          <a:p>
            <a:pPr lvl="0"/>
            <a:r>
              <a:rPr lang="fr-FR" dirty="0"/>
              <a:t>Mois - année</a:t>
            </a:r>
          </a:p>
        </p:txBody>
      </p:sp>
      <p:pic>
        <p:nvPicPr>
          <p:cNvPr id="9" name="Image 8">
            <a:extLst>
              <a:ext uri="{FF2B5EF4-FFF2-40B4-BE49-F238E27FC236}">
                <a16:creationId xmlns:a16="http://schemas.microsoft.com/office/drawing/2014/main" id="{18493A71-EB7F-9046-9448-EE2D3968E23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7132" y="949483"/>
            <a:ext cx="1993846" cy="378000"/>
          </a:xfrm>
          <a:prstGeom prst="rect">
            <a:avLst/>
          </a:prstGeom>
        </p:spPr>
      </p:pic>
    </p:spTree>
    <p:extLst>
      <p:ext uri="{BB962C8B-B14F-4D97-AF65-F5344CB8AC3E}">
        <p14:creationId xmlns:p14="http://schemas.microsoft.com/office/powerpoint/2010/main" val="1177404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Free Blank With Footer">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E17EFD3-41BF-EA47-ACA2-414321092A97}"/>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1091682"/>
          </a:xfrm>
          <a:prstGeom prst="rect">
            <a:avLst/>
          </a:prstGeom>
        </p:spPr>
      </p:pic>
      <p:sp>
        <p:nvSpPr>
          <p:cNvPr id="6" name="Title 1">
            <a:extLst>
              <a:ext uri="{FF2B5EF4-FFF2-40B4-BE49-F238E27FC236}">
                <a16:creationId xmlns:a16="http://schemas.microsoft.com/office/drawing/2014/main" id="{7A5D4D1A-BD65-F843-9937-B8EDC689648F}"/>
              </a:ext>
            </a:extLst>
          </p:cNvPr>
          <p:cNvSpPr>
            <a:spLocks noGrp="1"/>
          </p:cNvSpPr>
          <p:nvPr>
            <p:ph type="title" hasCustomPrompt="1"/>
          </p:nvPr>
        </p:nvSpPr>
        <p:spPr>
          <a:xfrm>
            <a:off x="413658" y="87794"/>
            <a:ext cx="10385723" cy="554400"/>
          </a:xfrm>
          <a:prstGeom prst="rect">
            <a:avLst/>
          </a:prstGeom>
        </p:spPr>
        <p:txBody>
          <a:bodyPr/>
          <a:lstStyle>
            <a:lvl1pPr>
              <a:defRPr lang="en-US" sz="2400" cap="small" baseline="0" dirty="0">
                <a:solidFill>
                  <a:schemeClr val="bg1"/>
                </a:solidFill>
                <a:latin typeface="MS Reference Sans Serif" pitchFamily="34" charset="0"/>
              </a:defRPr>
            </a:lvl1pPr>
          </a:lstStyle>
          <a:p>
            <a:pPr marL="0" lvl="0" algn="l"/>
            <a:r>
              <a:rPr lang="en-US" dirty="0"/>
              <a:t>Click To Edit Master Title Style</a:t>
            </a:r>
          </a:p>
        </p:txBody>
      </p:sp>
      <p:pic>
        <p:nvPicPr>
          <p:cNvPr id="8" name="Image 7">
            <a:extLst>
              <a:ext uri="{FF2B5EF4-FFF2-40B4-BE49-F238E27FC236}">
                <a16:creationId xmlns:a16="http://schemas.microsoft.com/office/drawing/2014/main" id="{3FF6671E-1EEA-F148-8C43-B884CA41EC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23079" y="230594"/>
            <a:ext cx="708923" cy="134400"/>
          </a:xfrm>
          <a:prstGeom prst="rect">
            <a:avLst/>
          </a:prstGeom>
        </p:spPr>
      </p:pic>
    </p:spTree>
    <p:extLst>
      <p:ext uri="{BB962C8B-B14F-4D97-AF65-F5344CB8AC3E}">
        <p14:creationId xmlns:p14="http://schemas.microsoft.com/office/powerpoint/2010/main" val="13204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ree Blank With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2053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re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1129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Free Blank With Foot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602523" y="704563"/>
            <a:ext cx="6940062" cy="353524"/>
          </a:xfrm>
          <a:prstGeom prst="rect">
            <a:avLst/>
          </a:prstGeom>
        </p:spPr>
        <p:txBody>
          <a:bodyPr wrap="none" lIns="0" tIns="0" rIns="0" bIns="0" anchor="ctr">
            <a:noAutofit/>
          </a:bodyPr>
          <a:lstStyle>
            <a:lvl1pPr algn="ctr">
              <a:defRPr sz="2000" b="1" baseline="0">
                <a:solidFill>
                  <a:schemeClr val="tx1">
                    <a:lumMod val="75000"/>
                    <a:lumOff val="25000"/>
                  </a:schemeClr>
                </a:solidFill>
              </a:defRPr>
            </a:lvl1pPr>
          </a:lstStyle>
          <a:p>
            <a:r>
              <a:rPr lang="en-US" dirty="0"/>
              <a:t>Click To Edit Master Title Style</a:t>
            </a:r>
          </a:p>
        </p:txBody>
      </p:sp>
      <p:sp>
        <p:nvSpPr>
          <p:cNvPr id="10" name="Text Placeholder 3"/>
          <p:cNvSpPr>
            <a:spLocks noGrp="1"/>
          </p:cNvSpPr>
          <p:nvPr>
            <p:ph type="body" sz="half" idx="2" hasCustomPrompt="1"/>
          </p:nvPr>
        </p:nvSpPr>
        <p:spPr>
          <a:xfrm>
            <a:off x="3540369" y="1056554"/>
            <a:ext cx="5064369" cy="200746"/>
          </a:xfrm>
          <a:prstGeom prst="rect">
            <a:avLst/>
          </a:prstGeom>
        </p:spPr>
        <p:txBody>
          <a:bodyPr wrap="none" lIns="0" tIns="0" rIns="0" bIns="0" anchor="ctr">
            <a:noAutofit/>
          </a:bodyPr>
          <a:lstStyle>
            <a:lvl1pPr marL="0" indent="0" algn="ctr">
              <a:buNone/>
              <a:defRPr sz="1100" b="1"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Subtext Goes Here</a:t>
            </a:r>
          </a:p>
        </p:txBody>
      </p:sp>
    </p:spTree>
    <p:extLst>
      <p:ext uri="{BB962C8B-B14F-4D97-AF65-F5344CB8AC3E}">
        <p14:creationId xmlns:p14="http://schemas.microsoft.com/office/powerpoint/2010/main" val="3787515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Free Blank With Footer">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10C41CEB-9A9A-E04C-A49B-566BF84AE5CC}"/>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1091682"/>
          </a:xfrm>
          <a:prstGeom prst="rect">
            <a:avLst/>
          </a:prstGeom>
        </p:spPr>
      </p:pic>
      <p:sp>
        <p:nvSpPr>
          <p:cNvPr id="8" name="Title 1">
            <a:extLst>
              <a:ext uri="{FF2B5EF4-FFF2-40B4-BE49-F238E27FC236}">
                <a16:creationId xmlns:a16="http://schemas.microsoft.com/office/drawing/2014/main" id="{EA12899B-D45A-D64C-AA40-4BE3CDE71A60}"/>
              </a:ext>
            </a:extLst>
          </p:cNvPr>
          <p:cNvSpPr>
            <a:spLocks noGrp="1"/>
          </p:cNvSpPr>
          <p:nvPr>
            <p:ph type="title" hasCustomPrompt="1"/>
          </p:nvPr>
        </p:nvSpPr>
        <p:spPr>
          <a:xfrm>
            <a:off x="413658" y="87794"/>
            <a:ext cx="10385723" cy="554400"/>
          </a:xfrm>
          <a:prstGeom prst="rect">
            <a:avLst/>
          </a:prstGeom>
        </p:spPr>
        <p:txBody>
          <a:bodyPr/>
          <a:lstStyle>
            <a:lvl1pPr>
              <a:defRPr lang="en-US" sz="2400" cap="small" baseline="0" dirty="0">
                <a:solidFill>
                  <a:schemeClr val="bg1"/>
                </a:solidFill>
                <a:latin typeface="MS Reference Sans Serif" pitchFamily="34" charset="0"/>
              </a:defRPr>
            </a:lvl1pPr>
          </a:lstStyle>
          <a:p>
            <a:pPr marL="0" lvl="0" algn="l"/>
            <a:r>
              <a:rPr lang="en-US" dirty="0"/>
              <a:t>Click To Edit Master Title Style</a:t>
            </a:r>
          </a:p>
        </p:txBody>
      </p:sp>
      <p:pic>
        <p:nvPicPr>
          <p:cNvPr id="5" name="Image 4">
            <a:extLst>
              <a:ext uri="{FF2B5EF4-FFF2-40B4-BE49-F238E27FC236}">
                <a16:creationId xmlns:a16="http://schemas.microsoft.com/office/drawing/2014/main" id="{2FE3908B-8C00-9F41-A2F0-60E521AE820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23079" y="230594"/>
            <a:ext cx="708923" cy="134400"/>
          </a:xfrm>
          <a:prstGeom prst="rect">
            <a:avLst/>
          </a:prstGeom>
        </p:spPr>
      </p:pic>
    </p:spTree>
    <p:extLst>
      <p:ext uri="{BB962C8B-B14F-4D97-AF65-F5344CB8AC3E}">
        <p14:creationId xmlns:p14="http://schemas.microsoft.com/office/powerpoint/2010/main" val="11049032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Pic09">
    <p:spTree>
      <p:nvGrpSpPr>
        <p:cNvPr id="1" name=""/>
        <p:cNvGrpSpPr/>
        <p:nvPr/>
      </p:nvGrpSpPr>
      <p:grpSpPr>
        <a:xfrm>
          <a:off x="0" y="0"/>
          <a:ext cx="0" cy="0"/>
          <a:chOff x="0" y="0"/>
          <a:chExt cx="0" cy="0"/>
        </a:xfrm>
      </p:grpSpPr>
      <p:sp>
        <p:nvSpPr>
          <p:cNvPr id="14" name="Picture Placeholder 7"/>
          <p:cNvSpPr>
            <a:spLocks noGrp="1"/>
          </p:cNvSpPr>
          <p:nvPr>
            <p:ph type="pic" sz="quarter" idx="15" hasCustomPrompt="1"/>
          </p:nvPr>
        </p:nvSpPr>
        <p:spPr>
          <a:xfrm>
            <a:off x="1203407" y="2235559"/>
            <a:ext cx="4530603" cy="3225991"/>
          </a:xfrm>
          <a:prstGeom prst="rect">
            <a:avLst/>
          </a:prstGeom>
          <a:ln>
            <a:noFill/>
          </a:ln>
        </p:spPr>
        <p:txBody>
          <a:bodyPr bIns="274320" anchor="b"/>
          <a:lstStyle>
            <a:lvl1pPr algn="ctr">
              <a:buNone/>
              <a:defRPr sz="1200">
                <a:solidFill>
                  <a:schemeClr val="tx1">
                    <a:lumMod val="50000"/>
                    <a:lumOff val="50000"/>
                  </a:schemeClr>
                </a:solidFill>
              </a:defRPr>
            </a:lvl1pPr>
          </a:lstStyle>
          <a:p>
            <a:r>
              <a:rPr lang="en-US" dirty="0"/>
              <a:t>Image Holder</a:t>
            </a:r>
          </a:p>
        </p:txBody>
      </p:sp>
      <p:pic>
        <p:nvPicPr>
          <p:cNvPr id="8" name="Image 7">
            <a:extLst>
              <a:ext uri="{FF2B5EF4-FFF2-40B4-BE49-F238E27FC236}">
                <a16:creationId xmlns:a16="http://schemas.microsoft.com/office/drawing/2014/main" id="{52F8E15A-9492-4D46-85AD-811903DFFB3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1091682"/>
          </a:xfrm>
          <a:prstGeom prst="rect">
            <a:avLst/>
          </a:prstGeom>
        </p:spPr>
      </p:pic>
      <p:sp>
        <p:nvSpPr>
          <p:cNvPr id="9" name="Title 1">
            <a:extLst>
              <a:ext uri="{FF2B5EF4-FFF2-40B4-BE49-F238E27FC236}">
                <a16:creationId xmlns:a16="http://schemas.microsoft.com/office/drawing/2014/main" id="{0CF4BFDC-B597-4146-9248-6A07C8CB5A9A}"/>
              </a:ext>
            </a:extLst>
          </p:cNvPr>
          <p:cNvSpPr>
            <a:spLocks noGrp="1"/>
          </p:cNvSpPr>
          <p:nvPr>
            <p:ph type="title" hasCustomPrompt="1"/>
          </p:nvPr>
        </p:nvSpPr>
        <p:spPr>
          <a:xfrm>
            <a:off x="413658" y="87794"/>
            <a:ext cx="10385723" cy="554400"/>
          </a:xfrm>
          <a:prstGeom prst="rect">
            <a:avLst/>
          </a:prstGeom>
        </p:spPr>
        <p:txBody>
          <a:bodyPr/>
          <a:lstStyle>
            <a:lvl1pPr>
              <a:defRPr lang="en-US" sz="2400" cap="small" baseline="0" dirty="0">
                <a:solidFill>
                  <a:schemeClr val="bg1"/>
                </a:solidFill>
                <a:latin typeface="MS Reference Sans Serif" pitchFamily="34" charset="0"/>
              </a:defRPr>
            </a:lvl1pPr>
          </a:lstStyle>
          <a:p>
            <a:pPr marL="0" lvl="0" algn="l"/>
            <a:r>
              <a:rPr lang="en-US" dirty="0"/>
              <a:t>Click To Edit Master Title Style</a:t>
            </a:r>
          </a:p>
        </p:txBody>
      </p:sp>
      <p:pic>
        <p:nvPicPr>
          <p:cNvPr id="6" name="Image 5">
            <a:extLst>
              <a:ext uri="{FF2B5EF4-FFF2-40B4-BE49-F238E27FC236}">
                <a16:creationId xmlns:a16="http://schemas.microsoft.com/office/drawing/2014/main" id="{13096AD2-EE1E-7F4A-A198-79058F48F70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23079" y="230594"/>
            <a:ext cx="708923" cy="134400"/>
          </a:xfrm>
          <a:prstGeom prst="rect">
            <a:avLst/>
          </a:prstGeom>
        </p:spPr>
      </p:pic>
    </p:spTree>
    <p:extLst>
      <p:ext uri="{BB962C8B-B14F-4D97-AF65-F5344CB8AC3E}">
        <p14:creationId xmlns:p14="http://schemas.microsoft.com/office/powerpoint/2010/main" val="6420839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Main Title+ SubTitle+Number">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7121EC60-B477-3046-94EC-A8D853C08633}"/>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1091682"/>
          </a:xfrm>
          <a:prstGeom prst="rect">
            <a:avLst/>
          </a:prstGeom>
        </p:spPr>
      </p:pic>
      <p:sp>
        <p:nvSpPr>
          <p:cNvPr id="7" name="Title 1">
            <a:extLst>
              <a:ext uri="{FF2B5EF4-FFF2-40B4-BE49-F238E27FC236}">
                <a16:creationId xmlns:a16="http://schemas.microsoft.com/office/drawing/2014/main" id="{5A90E7B6-CE91-6B4E-92C9-AEBC652AD6B9}"/>
              </a:ext>
            </a:extLst>
          </p:cNvPr>
          <p:cNvSpPr>
            <a:spLocks noGrp="1"/>
          </p:cNvSpPr>
          <p:nvPr>
            <p:ph type="title" hasCustomPrompt="1"/>
          </p:nvPr>
        </p:nvSpPr>
        <p:spPr>
          <a:xfrm>
            <a:off x="413658" y="87794"/>
            <a:ext cx="10385723" cy="554400"/>
          </a:xfrm>
          <a:prstGeom prst="rect">
            <a:avLst/>
          </a:prstGeom>
        </p:spPr>
        <p:txBody>
          <a:bodyPr/>
          <a:lstStyle>
            <a:lvl1pPr>
              <a:defRPr lang="en-US" sz="2400" cap="small" baseline="0" dirty="0">
                <a:solidFill>
                  <a:schemeClr val="bg1"/>
                </a:solidFill>
                <a:latin typeface="MS Reference Sans Serif" pitchFamily="34" charset="0"/>
              </a:defRPr>
            </a:lvl1pPr>
          </a:lstStyle>
          <a:p>
            <a:pPr marL="0" lvl="0" algn="l"/>
            <a:r>
              <a:rPr lang="en-US" dirty="0"/>
              <a:t>Click To Edit Master Title Style</a:t>
            </a:r>
          </a:p>
        </p:txBody>
      </p:sp>
      <p:pic>
        <p:nvPicPr>
          <p:cNvPr id="5" name="Image 4">
            <a:extLst>
              <a:ext uri="{FF2B5EF4-FFF2-40B4-BE49-F238E27FC236}">
                <a16:creationId xmlns:a16="http://schemas.microsoft.com/office/drawing/2014/main" id="{FF57D3DC-C9AE-FA41-A781-3A04588E22C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23079" y="230594"/>
            <a:ext cx="708923" cy="134400"/>
          </a:xfrm>
          <a:prstGeom prst="rect">
            <a:avLst/>
          </a:prstGeom>
        </p:spPr>
      </p:pic>
    </p:spTree>
    <p:extLst>
      <p:ext uri="{BB962C8B-B14F-4D97-AF65-F5344CB8AC3E}">
        <p14:creationId xmlns:p14="http://schemas.microsoft.com/office/powerpoint/2010/main" val="1005094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D68D35-1CCF-4460-A30B-50FBCB873B1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5C0B67E-6CFB-4E5C-838C-8BDFF9BA690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DA2648B-492A-4A5A-9D75-8FDF84445A2F}"/>
              </a:ext>
            </a:extLst>
          </p:cNvPr>
          <p:cNvSpPr>
            <a:spLocks noGrp="1"/>
          </p:cNvSpPr>
          <p:nvPr>
            <p:ph type="dt" sz="half" idx="10"/>
          </p:nvPr>
        </p:nvSpPr>
        <p:spPr/>
        <p:txBody>
          <a:bodyPr/>
          <a:lstStyle/>
          <a:p>
            <a:fld id="{DF632D4B-C84A-47A9-B36F-546683DB3EE2}" type="datetimeFigureOut">
              <a:rPr lang="fr-FR" smtClean="0"/>
              <a:t>13/06/2022</a:t>
            </a:fld>
            <a:endParaRPr lang="fr-FR"/>
          </a:p>
        </p:txBody>
      </p:sp>
      <p:sp>
        <p:nvSpPr>
          <p:cNvPr id="5" name="Espace réservé du pied de page 4">
            <a:extLst>
              <a:ext uri="{FF2B5EF4-FFF2-40B4-BE49-F238E27FC236}">
                <a16:creationId xmlns:a16="http://schemas.microsoft.com/office/drawing/2014/main" id="{DDE7299C-0C03-4BD3-A026-47703A4CC21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0E0E544-42B8-4221-92E6-0C3D7B124C16}"/>
              </a:ext>
            </a:extLst>
          </p:cNvPr>
          <p:cNvSpPr>
            <a:spLocks noGrp="1"/>
          </p:cNvSpPr>
          <p:nvPr>
            <p:ph type="sldNum" sz="quarter" idx="12"/>
          </p:nvPr>
        </p:nvSpPr>
        <p:spPr/>
        <p:txBody>
          <a:bodyPr/>
          <a:lstStyle/>
          <a:p>
            <a:fld id="{9F9EE81B-46EF-4D4B-AFD9-C2A19DD49930}" type="slidenum">
              <a:rPr lang="fr-FR" smtClean="0"/>
              <a:t>‹N°›</a:t>
            </a:fld>
            <a:endParaRPr lang="fr-FR"/>
          </a:p>
        </p:txBody>
      </p:sp>
    </p:spTree>
    <p:extLst>
      <p:ext uri="{BB962C8B-B14F-4D97-AF65-F5344CB8AC3E}">
        <p14:creationId xmlns:p14="http://schemas.microsoft.com/office/powerpoint/2010/main" val="24387406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Main Title">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625969" y="838200"/>
            <a:ext cx="6940062" cy="353524"/>
          </a:xfrm>
          <a:prstGeom prst="rect">
            <a:avLst/>
          </a:prstGeom>
        </p:spPr>
        <p:txBody>
          <a:bodyPr wrap="none" lIns="0" tIns="0" rIns="0" bIns="0" anchor="ctr">
            <a:noAutofit/>
          </a:bodyPr>
          <a:lstStyle>
            <a:lvl1pPr algn="ctr">
              <a:defRPr sz="2000" b="1" baseline="0">
                <a:solidFill>
                  <a:schemeClr val="tx1">
                    <a:lumMod val="75000"/>
                    <a:lumOff val="25000"/>
                  </a:schemeClr>
                </a:solidFill>
              </a:defRPr>
            </a:lvl1pPr>
          </a:lstStyle>
          <a:p>
            <a:r>
              <a:rPr lang="en-US" dirty="0"/>
              <a:t>Click To Edit Master Title Style</a:t>
            </a:r>
          </a:p>
        </p:txBody>
      </p:sp>
      <p:sp>
        <p:nvSpPr>
          <p:cNvPr id="10" name="Text Placeholder 3"/>
          <p:cNvSpPr>
            <a:spLocks noGrp="1"/>
          </p:cNvSpPr>
          <p:nvPr>
            <p:ph type="body" sz="half" idx="2" hasCustomPrompt="1"/>
          </p:nvPr>
        </p:nvSpPr>
        <p:spPr>
          <a:xfrm>
            <a:off x="3563816" y="1190191"/>
            <a:ext cx="5064369" cy="200746"/>
          </a:xfrm>
          <a:prstGeom prst="rect">
            <a:avLst/>
          </a:prstGeom>
        </p:spPr>
        <p:txBody>
          <a:bodyPr wrap="none" lIns="0" tIns="0" rIns="0" bIns="0" anchor="ctr">
            <a:noAutofit/>
          </a:bodyPr>
          <a:lstStyle>
            <a:lvl1pPr marL="0" indent="0" algn="ctr">
              <a:buNone/>
              <a:defRPr sz="1100" b="1"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Subtext Goes Here</a:t>
            </a:r>
          </a:p>
        </p:txBody>
      </p:sp>
    </p:spTree>
    <p:extLst>
      <p:ext uri="{BB962C8B-B14F-4D97-AF65-F5344CB8AC3E}">
        <p14:creationId xmlns:p14="http://schemas.microsoft.com/office/powerpoint/2010/main" val="6070111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re et sous titre">
    <p:spTree>
      <p:nvGrpSpPr>
        <p:cNvPr id="1" name=""/>
        <p:cNvGrpSpPr/>
        <p:nvPr/>
      </p:nvGrpSpPr>
      <p:grpSpPr>
        <a:xfrm>
          <a:off x="0" y="0"/>
          <a:ext cx="0" cy="0"/>
          <a:chOff x="0" y="0"/>
          <a:chExt cx="0" cy="0"/>
        </a:xfrm>
      </p:grpSpPr>
      <p:sp>
        <p:nvSpPr>
          <p:cNvPr id="6" name="Espace réservé du texte 4"/>
          <p:cNvSpPr>
            <a:spLocks noGrp="1"/>
          </p:cNvSpPr>
          <p:nvPr>
            <p:ph type="body" sz="quarter" idx="10" hasCustomPrompt="1"/>
          </p:nvPr>
        </p:nvSpPr>
        <p:spPr>
          <a:xfrm>
            <a:off x="431371" y="1412776"/>
            <a:ext cx="10273472" cy="433388"/>
          </a:xfrm>
        </p:spPr>
        <p:txBody>
          <a:bodyPr/>
          <a:lstStyle>
            <a:lvl1pPr marL="0" indent="0">
              <a:buNone/>
              <a:defRPr sz="1800" b="0" i="1" baseline="0">
                <a:solidFill>
                  <a:srgbClr val="A33038"/>
                </a:solidFill>
              </a:defRPr>
            </a:lvl1pPr>
          </a:lstStyle>
          <a:p>
            <a:pPr lvl="0"/>
            <a:r>
              <a:rPr lang="fr-FR" dirty="0"/>
              <a:t>Titre d’introduction</a:t>
            </a:r>
          </a:p>
        </p:txBody>
      </p:sp>
      <p:pic>
        <p:nvPicPr>
          <p:cNvPr id="9" name="Image 8">
            <a:extLst>
              <a:ext uri="{FF2B5EF4-FFF2-40B4-BE49-F238E27FC236}">
                <a16:creationId xmlns:a16="http://schemas.microsoft.com/office/drawing/2014/main" id="{79FF8DDE-EDA2-DB44-82F9-D36E1A899211}"/>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1091682"/>
          </a:xfrm>
          <a:prstGeom prst="rect">
            <a:avLst/>
          </a:prstGeom>
        </p:spPr>
      </p:pic>
      <p:sp>
        <p:nvSpPr>
          <p:cNvPr id="10" name="Title 1">
            <a:extLst>
              <a:ext uri="{FF2B5EF4-FFF2-40B4-BE49-F238E27FC236}">
                <a16:creationId xmlns:a16="http://schemas.microsoft.com/office/drawing/2014/main" id="{17185920-8039-0546-9490-40C7E3F2FB12}"/>
              </a:ext>
            </a:extLst>
          </p:cNvPr>
          <p:cNvSpPr>
            <a:spLocks noGrp="1"/>
          </p:cNvSpPr>
          <p:nvPr>
            <p:ph type="title" hasCustomPrompt="1"/>
          </p:nvPr>
        </p:nvSpPr>
        <p:spPr>
          <a:xfrm>
            <a:off x="413658" y="87794"/>
            <a:ext cx="10385723" cy="554400"/>
          </a:xfrm>
          <a:prstGeom prst="rect">
            <a:avLst/>
          </a:prstGeom>
        </p:spPr>
        <p:txBody>
          <a:bodyPr/>
          <a:lstStyle>
            <a:lvl1pPr>
              <a:defRPr lang="en-US" sz="2400" cap="small" baseline="0" dirty="0">
                <a:solidFill>
                  <a:schemeClr val="bg1"/>
                </a:solidFill>
                <a:latin typeface="MS Reference Sans Serif" pitchFamily="34" charset="0"/>
              </a:defRPr>
            </a:lvl1pPr>
          </a:lstStyle>
          <a:p>
            <a:pPr marL="0" lvl="0" algn="l"/>
            <a:r>
              <a:rPr lang="en-US" dirty="0"/>
              <a:t>Click To Edit Master Title Style</a:t>
            </a:r>
          </a:p>
        </p:txBody>
      </p:sp>
      <p:pic>
        <p:nvPicPr>
          <p:cNvPr id="7" name="Image 6">
            <a:extLst>
              <a:ext uri="{FF2B5EF4-FFF2-40B4-BE49-F238E27FC236}">
                <a16:creationId xmlns:a16="http://schemas.microsoft.com/office/drawing/2014/main" id="{C7E4FCFC-0CA0-524E-9807-DA579A4790F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23079" y="230594"/>
            <a:ext cx="708923" cy="134400"/>
          </a:xfrm>
          <a:prstGeom prst="rect">
            <a:avLst/>
          </a:prstGeom>
        </p:spPr>
      </p:pic>
    </p:spTree>
    <p:extLst>
      <p:ext uri="{BB962C8B-B14F-4D97-AF65-F5344CB8AC3E}">
        <p14:creationId xmlns:p14="http://schemas.microsoft.com/office/powerpoint/2010/main" val="5287748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Diapositive de titre">
    <p:spTree>
      <p:nvGrpSpPr>
        <p:cNvPr id="1" name=""/>
        <p:cNvGrpSpPr/>
        <p:nvPr/>
      </p:nvGrpSpPr>
      <p:grpSpPr>
        <a:xfrm>
          <a:off x="0" y="0"/>
          <a:ext cx="0" cy="0"/>
          <a:chOff x="0" y="0"/>
          <a:chExt cx="0" cy="0"/>
        </a:xfrm>
      </p:grpSpPr>
      <p:pic>
        <p:nvPicPr>
          <p:cNvPr id="6" name="Image 5" descr="Visu_rouge_2.jpg"/>
          <p:cNvPicPr>
            <a:picLocks noChangeAspect="1"/>
          </p:cNvPicPr>
          <p:nvPr userDrawn="1"/>
        </p:nvPicPr>
        <p:blipFill rotWithShape="1">
          <a:blip r:embed="rId2" cstate="screen">
            <a:extLst>
              <a:ext uri="{28A0092B-C50C-407E-A947-70E740481C1C}">
                <a14:useLocalDpi xmlns:a14="http://schemas.microsoft.com/office/drawing/2010/main"/>
              </a:ext>
            </a:extLst>
          </a:blip>
          <a:srcRect l="-4"/>
          <a:stretch/>
        </p:blipFill>
        <p:spPr>
          <a:xfrm>
            <a:off x="1" y="3"/>
            <a:ext cx="3428112" cy="2276963"/>
          </a:xfrm>
          <a:prstGeom prst="rect">
            <a:avLst/>
          </a:prstGeom>
        </p:spPr>
      </p:pic>
      <p:pic>
        <p:nvPicPr>
          <p:cNvPr id="7" name="Image 6" descr="Visu-beige-3.png"/>
          <p:cNvPicPr>
            <a:picLocks noChangeAspect="1"/>
          </p:cNvPicPr>
          <p:nvPr userDrawn="1"/>
        </p:nvPicPr>
        <p:blipFill rotWithShape="1">
          <a:blip r:embed="rId3" cstate="screen">
            <a:extLst>
              <a:ext uri="{28A0092B-C50C-407E-A947-70E740481C1C}">
                <a14:useLocalDpi xmlns:a14="http://schemas.microsoft.com/office/drawing/2010/main"/>
              </a:ext>
            </a:extLst>
          </a:blip>
          <a:srcRect l="-4"/>
          <a:stretch/>
        </p:blipFill>
        <p:spPr>
          <a:xfrm>
            <a:off x="1" y="2276964"/>
            <a:ext cx="3428112" cy="4581036"/>
          </a:xfrm>
          <a:prstGeom prst="rect">
            <a:avLst/>
          </a:prstGeom>
        </p:spPr>
      </p:pic>
      <p:pic>
        <p:nvPicPr>
          <p:cNvPr id="8" name="Image 7" descr="Visu-vert-2.png"/>
          <p:cNvPicPr>
            <a:picLocks noChangeAspect="1"/>
          </p:cNvPicPr>
          <p:nvPr userDrawn="1"/>
        </p:nvPicPr>
        <p:blipFill rotWithShape="1">
          <a:blip r:embed="rId4" cstate="screen">
            <a:extLst>
              <a:ext uri="{28A0092B-C50C-407E-A947-70E740481C1C}">
                <a14:useLocalDpi xmlns:a14="http://schemas.microsoft.com/office/drawing/2010/main"/>
              </a:ext>
            </a:extLst>
          </a:blip>
          <a:srcRect t="-3"/>
          <a:stretch/>
        </p:blipFill>
        <p:spPr>
          <a:xfrm>
            <a:off x="3428113" y="-1"/>
            <a:ext cx="8763888" cy="2276965"/>
          </a:xfrm>
          <a:prstGeom prst="rect">
            <a:avLst/>
          </a:prstGeom>
        </p:spPr>
      </p:pic>
      <p:sp>
        <p:nvSpPr>
          <p:cNvPr id="28" name="Espace réservé du texte 7"/>
          <p:cNvSpPr>
            <a:spLocks noGrp="1"/>
          </p:cNvSpPr>
          <p:nvPr>
            <p:ph type="body" sz="quarter" idx="14" hasCustomPrompt="1"/>
          </p:nvPr>
        </p:nvSpPr>
        <p:spPr>
          <a:xfrm>
            <a:off x="3983766" y="2492896"/>
            <a:ext cx="7872875" cy="1368872"/>
          </a:xfrm>
        </p:spPr>
        <p:txBody>
          <a:bodyPr anchor="b"/>
          <a:lstStyle>
            <a:lvl1pPr marL="0" indent="0" algn="l">
              <a:lnSpc>
                <a:spcPct val="100000"/>
              </a:lnSpc>
              <a:spcBef>
                <a:spcPts val="0"/>
              </a:spcBef>
              <a:buNone/>
              <a:defRPr lang="fr-FR" sz="3400" b="0" kern="1200" cap="small" dirty="0" smtClean="0">
                <a:solidFill>
                  <a:srgbClr val="343735"/>
                </a:solidFill>
                <a:effectLst/>
                <a:latin typeface="Trebuchet MS"/>
                <a:ea typeface="+mn-ea"/>
                <a:cs typeface="Trebuchet MS"/>
              </a:defRPr>
            </a:lvl1pPr>
          </a:lstStyle>
          <a:p>
            <a:pPr lvl="0"/>
            <a:r>
              <a:rPr lang="fr-FR" dirty="0"/>
              <a:t>Titre</a:t>
            </a:r>
          </a:p>
        </p:txBody>
      </p:sp>
      <p:sp>
        <p:nvSpPr>
          <p:cNvPr id="29" name="Espace réservé du texte 9"/>
          <p:cNvSpPr>
            <a:spLocks noGrp="1"/>
          </p:cNvSpPr>
          <p:nvPr>
            <p:ph type="body" sz="quarter" idx="11" hasCustomPrompt="1"/>
          </p:nvPr>
        </p:nvSpPr>
        <p:spPr>
          <a:xfrm>
            <a:off x="3983766" y="3861048"/>
            <a:ext cx="7872875" cy="423655"/>
          </a:xfrm>
        </p:spPr>
        <p:txBody>
          <a:bodyPr anchor="ctr"/>
          <a:lstStyle>
            <a:lvl1pPr marL="0" indent="0" algn="l">
              <a:lnSpc>
                <a:spcPct val="100000"/>
              </a:lnSpc>
              <a:spcBef>
                <a:spcPts val="0"/>
              </a:spcBef>
              <a:buNone/>
              <a:defRPr lang="fr-FR" sz="2200" b="0" cap="all" baseline="0" dirty="0" smtClean="0">
                <a:solidFill>
                  <a:srgbClr val="A33038"/>
                </a:solidFill>
                <a:latin typeface="Trebuchet MS" pitchFamily="34" charset="0"/>
                <a:ea typeface="+mn-ea"/>
                <a:cs typeface="+mn-cs"/>
              </a:defRPr>
            </a:lvl1pPr>
          </a:lstStyle>
          <a:p>
            <a:pPr lvl="0"/>
            <a:r>
              <a:rPr lang="fr-FR" dirty="0"/>
              <a:t>Société/Client</a:t>
            </a:r>
          </a:p>
        </p:txBody>
      </p:sp>
      <p:sp>
        <p:nvSpPr>
          <p:cNvPr id="30" name="Espace réservé du texte 9"/>
          <p:cNvSpPr>
            <a:spLocks noGrp="1"/>
          </p:cNvSpPr>
          <p:nvPr>
            <p:ph type="body" sz="quarter" idx="15" hasCustomPrompt="1"/>
          </p:nvPr>
        </p:nvSpPr>
        <p:spPr>
          <a:xfrm>
            <a:off x="3983766" y="4581130"/>
            <a:ext cx="7872875" cy="423655"/>
          </a:xfrm>
        </p:spPr>
        <p:txBody>
          <a:bodyPr anchor="ctr"/>
          <a:lstStyle>
            <a:lvl1pPr marL="0" indent="0" algn="l">
              <a:lnSpc>
                <a:spcPct val="100000"/>
              </a:lnSpc>
              <a:spcBef>
                <a:spcPts val="0"/>
              </a:spcBef>
              <a:buNone/>
              <a:defRPr sz="1100" cap="all" baseline="0">
                <a:solidFill>
                  <a:srgbClr val="343735"/>
                </a:solidFill>
              </a:defRPr>
            </a:lvl1pPr>
          </a:lstStyle>
          <a:p>
            <a:pPr lvl="0"/>
            <a:r>
              <a:rPr lang="fr-FR" dirty="0"/>
              <a:t>Mois - année</a:t>
            </a:r>
          </a:p>
        </p:txBody>
      </p:sp>
      <p:pic>
        <p:nvPicPr>
          <p:cNvPr id="9" name="Image 8">
            <a:extLst>
              <a:ext uri="{FF2B5EF4-FFF2-40B4-BE49-F238E27FC236}">
                <a16:creationId xmlns:a16="http://schemas.microsoft.com/office/drawing/2014/main" id="{18493A71-EB7F-9046-9448-EE2D3968E23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7132" y="949483"/>
            <a:ext cx="1993846" cy="378000"/>
          </a:xfrm>
          <a:prstGeom prst="rect">
            <a:avLst/>
          </a:prstGeom>
        </p:spPr>
      </p:pic>
    </p:spTree>
    <p:extLst>
      <p:ext uri="{BB962C8B-B14F-4D97-AF65-F5344CB8AC3E}">
        <p14:creationId xmlns:p14="http://schemas.microsoft.com/office/powerpoint/2010/main" val="24352002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re, sous titre et contenu">
    <p:spTree>
      <p:nvGrpSpPr>
        <p:cNvPr id="1" name=""/>
        <p:cNvGrpSpPr/>
        <p:nvPr/>
      </p:nvGrpSpPr>
      <p:grpSpPr>
        <a:xfrm>
          <a:off x="0" y="0"/>
          <a:ext cx="0" cy="0"/>
          <a:chOff x="0" y="0"/>
          <a:chExt cx="0" cy="0"/>
        </a:xfrm>
      </p:grpSpPr>
      <p:pic>
        <p:nvPicPr>
          <p:cNvPr id="3" name="Image 2" descr="VTS_logo_white-plain.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512491" y="6021288"/>
            <a:ext cx="1487488" cy="669370"/>
          </a:xfrm>
          <a:prstGeom prst="rect">
            <a:avLst/>
          </a:prstGeom>
        </p:spPr>
      </p:pic>
      <p:sp>
        <p:nvSpPr>
          <p:cNvPr id="4" name="Rectangle 3">
            <a:extLst>
              <a:ext uri="{FF2B5EF4-FFF2-40B4-BE49-F238E27FC236}">
                <a16:creationId xmlns:a16="http://schemas.microsoft.com/office/drawing/2014/main" id="{2EAA167E-1209-9047-8050-11421F1CD4C9}"/>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Tree>
    <p:extLst>
      <p:ext uri="{BB962C8B-B14F-4D97-AF65-F5344CB8AC3E}">
        <p14:creationId xmlns:p14="http://schemas.microsoft.com/office/powerpoint/2010/main" val="12968526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Titre, sous titre et contenu">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7" name="Triangle rectangle 6"/>
          <p:cNvSpPr/>
          <p:nvPr userDrawn="1"/>
        </p:nvSpPr>
        <p:spPr>
          <a:xfrm>
            <a:off x="688533" y="20332"/>
            <a:ext cx="2501668" cy="685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a:p>
        </p:txBody>
      </p:sp>
      <p:sp>
        <p:nvSpPr>
          <p:cNvPr id="8" name="Rectangle 7"/>
          <p:cNvSpPr/>
          <p:nvPr userDrawn="1"/>
        </p:nvSpPr>
        <p:spPr>
          <a:xfrm>
            <a:off x="9439" y="20332"/>
            <a:ext cx="67909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dirty="0"/>
          </a:p>
        </p:txBody>
      </p:sp>
      <p:grpSp>
        <p:nvGrpSpPr>
          <p:cNvPr id="135" name="Groupe 134"/>
          <p:cNvGrpSpPr/>
          <p:nvPr userDrawn="1"/>
        </p:nvGrpSpPr>
        <p:grpSpPr>
          <a:xfrm>
            <a:off x="-1479" y="1"/>
            <a:ext cx="5388470" cy="6885420"/>
            <a:chOff x="-4734260" y="-500898"/>
            <a:chExt cx="4378132" cy="6867855"/>
          </a:xfrm>
        </p:grpSpPr>
        <p:cxnSp>
          <p:nvCxnSpPr>
            <p:cNvPr id="136" name="Connecteur droit 135"/>
            <p:cNvCxnSpPr/>
            <p:nvPr/>
          </p:nvCxnSpPr>
          <p:spPr>
            <a:xfrm flipH="1">
              <a:off x="-4734260"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37" name="Connecteur droit 136"/>
            <p:cNvCxnSpPr/>
            <p:nvPr/>
          </p:nvCxnSpPr>
          <p:spPr>
            <a:xfrm flipH="1">
              <a:off x="-4664254"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38" name="Connecteur droit 137"/>
            <p:cNvCxnSpPr/>
            <p:nvPr/>
          </p:nvCxnSpPr>
          <p:spPr>
            <a:xfrm flipH="1">
              <a:off x="-4594248"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39" name="Connecteur droit 138"/>
            <p:cNvCxnSpPr/>
            <p:nvPr/>
          </p:nvCxnSpPr>
          <p:spPr>
            <a:xfrm flipH="1">
              <a:off x="-4454236"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40" name="Connecteur droit 139"/>
            <p:cNvCxnSpPr/>
            <p:nvPr/>
          </p:nvCxnSpPr>
          <p:spPr>
            <a:xfrm flipH="1">
              <a:off x="-4314224"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41" name="Connecteur droit 140"/>
            <p:cNvCxnSpPr/>
            <p:nvPr/>
          </p:nvCxnSpPr>
          <p:spPr>
            <a:xfrm flipH="1">
              <a:off x="-4174212"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42" name="Connecteur droit 141"/>
            <p:cNvCxnSpPr/>
            <p:nvPr/>
          </p:nvCxnSpPr>
          <p:spPr>
            <a:xfrm flipH="1">
              <a:off x="-4104206"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43" name="Connecteur droit 142"/>
            <p:cNvCxnSpPr/>
            <p:nvPr/>
          </p:nvCxnSpPr>
          <p:spPr>
            <a:xfrm flipH="1">
              <a:off x="-4034200"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44" name="Connecteur droit 143"/>
            <p:cNvCxnSpPr/>
            <p:nvPr/>
          </p:nvCxnSpPr>
          <p:spPr>
            <a:xfrm flipH="1">
              <a:off x="-3964194"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45" name="Connecteur droit 144"/>
            <p:cNvCxnSpPr/>
            <p:nvPr/>
          </p:nvCxnSpPr>
          <p:spPr>
            <a:xfrm flipH="1">
              <a:off x="-3894188"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46" name="Connecteur droit 145"/>
            <p:cNvCxnSpPr/>
            <p:nvPr/>
          </p:nvCxnSpPr>
          <p:spPr>
            <a:xfrm flipH="1">
              <a:off x="-3824182"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47" name="Connecteur droit 146"/>
            <p:cNvCxnSpPr/>
            <p:nvPr/>
          </p:nvCxnSpPr>
          <p:spPr>
            <a:xfrm flipH="1">
              <a:off x="-3754176"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48" name="Connecteur droit 147"/>
            <p:cNvCxnSpPr/>
            <p:nvPr/>
          </p:nvCxnSpPr>
          <p:spPr>
            <a:xfrm flipH="1">
              <a:off x="-3684170"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49" name="Connecteur droit 148"/>
            <p:cNvCxnSpPr/>
            <p:nvPr/>
          </p:nvCxnSpPr>
          <p:spPr>
            <a:xfrm flipH="1">
              <a:off x="-3614164"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50" name="Connecteur droit 149"/>
            <p:cNvCxnSpPr/>
            <p:nvPr/>
          </p:nvCxnSpPr>
          <p:spPr>
            <a:xfrm flipH="1">
              <a:off x="-3474152"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51" name="Connecteur droit 150"/>
            <p:cNvCxnSpPr/>
            <p:nvPr/>
          </p:nvCxnSpPr>
          <p:spPr>
            <a:xfrm flipH="1">
              <a:off x="-3334140"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52" name="Connecteur droit 151"/>
            <p:cNvCxnSpPr/>
            <p:nvPr/>
          </p:nvCxnSpPr>
          <p:spPr>
            <a:xfrm flipH="1">
              <a:off x="-3544158"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53" name="Connecteur droit 152"/>
            <p:cNvCxnSpPr/>
            <p:nvPr/>
          </p:nvCxnSpPr>
          <p:spPr>
            <a:xfrm flipH="1">
              <a:off x="-3404146"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54" name="Connecteur droit 153"/>
            <p:cNvCxnSpPr/>
            <p:nvPr/>
          </p:nvCxnSpPr>
          <p:spPr>
            <a:xfrm flipH="1">
              <a:off x="-3264134"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55" name="Connecteur droit 154"/>
            <p:cNvCxnSpPr/>
            <p:nvPr/>
          </p:nvCxnSpPr>
          <p:spPr>
            <a:xfrm flipH="1">
              <a:off x="-4524242"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56" name="Connecteur droit 155"/>
            <p:cNvCxnSpPr/>
            <p:nvPr/>
          </p:nvCxnSpPr>
          <p:spPr>
            <a:xfrm flipH="1">
              <a:off x="-4384230"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57" name="Connecteur droit 156"/>
            <p:cNvCxnSpPr/>
            <p:nvPr/>
          </p:nvCxnSpPr>
          <p:spPr>
            <a:xfrm flipH="1">
              <a:off x="-4244218"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58" name="Connecteur droit 157"/>
            <p:cNvCxnSpPr/>
            <p:nvPr/>
          </p:nvCxnSpPr>
          <p:spPr>
            <a:xfrm flipH="1">
              <a:off x="-3194128"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59" name="Connecteur droit 158"/>
            <p:cNvCxnSpPr/>
            <p:nvPr/>
          </p:nvCxnSpPr>
          <p:spPr>
            <a:xfrm flipH="1">
              <a:off x="-3124122"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60" name="Connecteur droit 159"/>
            <p:cNvCxnSpPr/>
            <p:nvPr/>
          </p:nvCxnSpPr>
          <p:spPr>
            <a:xfrm flipH="1">
              <a:off x="-3054116"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61" name="Connecteur droit 160"/>
            <p:cNvCxnSpPr/>
            <p:nvPr/>
          </p:nvCxnSpPr>
          <p:spPr>
            <a:xfrm flipH="1">
              <a:off x="-2914104"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62" name="Connecteur droit 161"/>
            <p:cNvCxnSpPr/>
            <p:nvPr/>
          </p:nvCxnSpPr>
          <p:spPr>
            <a:xfrm flipH="1">
              <a:off x="-2774092"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63" name="Connecteur droit 162"/>
            <p:cNvCxnSpPr/>
            <p:nvPr/>
          </p:nvCxnSpPr>
          <p:spPr>
            <a:xfrm flipH="1">
              <a:off x="-2634080"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64" name="Connecteur droit 163"/>
            <p:cNvCxnSpPr/>
            <p:nvPr/>
          </p:nvCxnSpPr>
          <p:spPr>
            <a:xfrm flipH="1">
              <a:off x="-2564074"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65" name="Connecteur droit 164"/>
            <p:cNvCxnSpPr/>
            <p:nvPr/>
          </p:nvCxnSpPr>
          <p:spPr>
            <a:xfrm flipH="1">
              <a:off x="-2494068"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66" name="Connecteur droit 165"/>
            <p:cNvCxnSpPr/>
            <p:nvPr/>
          </p:nvCxnSpPr>
          <p:spPr>
            <a:xfrm flipH="1">
              <a:off x="-2424062"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67" name="Connecteur droit 166"/>
            <p:cNvCxnSpPr/>
            <p:nvPr/>
          </p:nvCxnSpPr>
          <p:spPr>
            <a:xfrm flipH="1">
              <a:off x="-2354056"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68" name="Connecteur droit 167"/>
            <p:cNvCxnSpPr/>
            <p:nvPr/>
          </p:nvCxnSpPr>
          <p:spPr>
            <a:xfrm flipH="1">
              <a:off x="-2284050"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69" name="Connecteur droit 168"/>
            <p:cNvCxnSpPr/>
            <p:nvPr/>
          </p:nvCxnSpPr>
          <p:spPr>
            <a:xfrm flipH="1">
              <a:off x="-2214044"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70" name="Connecteur droit 169"/>
            <p:cNvCxnSpPr/>
            <p:nvPr/>
          </p:nvCxnSpPr>
          <p:spPr>
            <a:xfrm flipH="1">
              <a:off x="-2144038"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71" name="Connecteur droit 170"/>
            <p:cNvCxnSpPr/>
            <p:nvPr/>
          </p:nvCxnSpPr>
          <p:spPr>
            <a:xfrm flipH="1">
              <a:off x="-2984110"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72" name="Connecteur droit 171"/>
            <p:cNvCxnSpPr/>
            <p:nvPr/>
          </p:nvCxnSpPr>
          <p:spPr>
            <a:xfrm flipH="1">
              <a:off x="-2844098"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73" name="Connecteur droit 172"/>
            <p:cNvCxnSpPr/>
            <p:nvPr/>
          </p:nvCxnSpPr>
          <p:spPr>
            <a:xfrm flipH="1">
              <a:off x="-2704086" y="-500898"/>
              <a:ext cx="1752890" cy="6858000"/>
            </a:xfrm>
            <a:prstGeom prst="line">
              <a:avLst/>
            </a:prstGeom>
            <a:ln w="38100">
              <a:solidFill>
                <a:srgbClr val="A22C34">
                  <a:alpha val="60000"/>
                </a:srgbClr>
              </a:solidFill>
            </a:ln>
          </p:spPr>
          <p:style>
            <a:lnRef idx="1">
              <a:schemeClr val="accent1"/>
            </a:lnRef>
            <a:fillRef idx="0">
              <a:schemeClr val="accent1"/>
            </a:fillRef>
            <a:effectRef idx="0">
              <a:schemeClr val="accent1"/>
            </a:effectRef>
            <a:fontRef idx="minor">
              <a:schemeClr val="tx1"/>
            </a:fontRef>
          </p:style>
        </p:cxnSp>
        <p:cxnSp>
          <p:nvCxnSpPr>
            <p:cNvPr id="174" name="Connecteur droit 173"/>
            <p:cNvCxnSpPr/>
            <p:nvPr userDrawn="1"/>
          </p:nvCxnSpPr>
          <p:spPr>
            <a:xfrm flipH="1">
              <a:off x="-4699257"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75" name="Connecteur droit 174"/>
            <p:cNvCxnSpPr/>
            <p:nvPr userDrawn="1"/>
          </p:nvCxnSpPr>
          <p:spPr>
            <a:xfrm flipH="1">
              <a:off x="-4629251"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76" name="Connecteur droit 175"/>
            <p:cNvCxnSpPr/>
            <p:nvPr userDrawn="1"/>
          </p:nvCxnSpPr>
          <p:spPr>
            <a:xfrm flipH="1">
              <a:off x="-4559245"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77" name="Connecteur droit 176"/>
            <p:cNvCxnSpPr/>
            <p:nvPr userDrawn="1"/>
          </p:nvCxnSpPr>
          <p:spPr>
            <a:xfrm flipH="1">
              <a:off x="-4419233"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78" name="Connecteur droit 177"/>
            <p:cNvCxnSpPr/>
            <p:nvPr userDrawn="1"/>
          </p:nvCxnSpPr>
          <p:spPr>
            <a:xfrm flipH="1">
              <a:off x="-4279221"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79" name="Connecteur droit 178"/>
            <p:cNvCxnSpPr/>
            <p:nvPr userDrawn="1"/>
          </p:nvCxnSpPr>
          <p:spPr>
            <a:xfrm flipH="1">
              <a:off x="-4139209"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80" name="Connecteur droit 179"/>
            <p:cNvCxnSpPr/>
            <p:nvPr userDrawn="1"/>
          </p:nvCxnSpPr>
          <p:spPr>
            <a:xfrm flipH="1">
              <a:off x="-4069203"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81" name="Connecteur droit 180"/>
            <p:cNvCxnSpPr/>
            <p:nvPr userDrawn="1"/>
          </p:nvCxnSpPr>
          <p:spPr>
            <a:xfrm flipH="1">
              <a:off x="-3999197"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82" name="Connecteur droit 181"/>
            <p:cNvCxnSpPr/>
            <p:nvPr userDrawn="1"/>
          </p:nvCxnSpPr>
          <p:spPr>
            <a:xfrm flipH="1">
              <a:off x="-3929191"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83" name="Connecteur droit 182"/>
            <p:cNvCxnSpPr/>
            <p:nvPr userDrawn="1"/>
          </p:nvCxnSpPr>
          <p:spPr>
            <a:xfrm flipH="1">
              <a:off x="-3859185"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84" name="Connecteur droit 183"/>
            <p:cNvCxnSpPr/>
            <p:nvPr userDrawn="1"/>
          </p:nvCxnSpPr>
          <p:spPr>
            <a:xfrm flipH="1">
              <a:off x="-3789179"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85" name="Connecteur droit 184"/>
            <p:cNvCxnSpPr/>
            <p:nvPr userDrawn="1"/>
          </p:nvCxnSpPr>
          <p:spPr>
            <a:xfrm flipH="1">
              <a:off x="-3719173"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86" name="Connecteur droit 185"/>
            <p:cNvCxnSpPr/>
            <p:nvPr userDrawn="1"/>
          </p:nvCxnSpPr>
          <p:spPr>
            <a:xfrm flipH="1">
              <a:off x="-3649167"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87" name="Connecteur droit 186"/>
            <p:cNvCxnSpPr/>
            <p:nvPr userDrawn="1"/>
          </p:nvCxnSpPr>
          <p:spPr>
            <a:xfrm flipH="1">
              <a:off x="-3579161"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88" name="Connecteur droit 187"/>
            <p:cNvCxnSpPr/>
            <p:nvPr userDrawn="1"/>
          </p:nvCxnSpPr>
          <p:spPr>
            <a:xfrm flipH="1">
              <a:off x="-3439149"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89" name="Connecteur droit 188"/>
            <p:cNvCxnSpPr/>
            <p:nvPr userDrawn="1"/>
          </p:nvCxnSpPr>
          <p:spPr>
            <a:xfrm flipH="1">
              <a:off x="-3299137"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90" name="Connecteur droit 189"/>
            <p:cNvCxnSpPr/>
            <p:nvPr userDrawn="1"/>
          </p:nvCxnSpPr>
          <p:spPr>
            <a:xfrm flipH="1">
              <a:off x="-3509155"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91" name="Connecteur droit 190"/>
            <p:cNvCxnSpPr/>
            <p:nvPr userDrawn="1"/>
          </p:nvCxnSpPr>
          <p:spPr>
            <a:xfrm flipH="1">
              <a:off x="-3369143"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92" name="Connecteur droit 191"/>
            <p:cNvCxnSpPr/>
            <p:nvPr userDrawn="1"/>
          </p:nvCxnSpPr>
          <p:spPr>
            <a:xfrm flipH="1">
              <a:off x="-3229131"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93" name="Connecteur droit 192"/>
            <p:cNvCxnSpPr/>
            <p:nvPr userDrawn="1"/>
          </p:nvCxnSpPr>
          <p:spPr>
            <a:xfrm flipH="1">
              <a:off x="-4489239"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94" name="Connecteur droit 193"/>
            <p:cNvCxnSpPr/>
            <p:nvPr userDrawn="1"/>
          </p:nvCxnSpPr>
          <p:spPr>
            <a:xfrm flipH="1">
              <a:off x="-4349227"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95" name="Connecteur droit 194"/>
            <p:cNvCxnSpPr/>
            <p:nvPr userDrawn="1"/>
          </p:nvCxnSpPr>
          <p:spPr>
            <a:xfrm flipH="1">
              <a:off x="-4209215"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96" name="Connecteur droit 195"/>
            <p:cNvCxnSpPr/>
            <p:nvPr userDrawn="1"/>
          </p:nvCxnSpPr>
          <p:spPr>
            <a:xfrm flipH="1">
              <a:off x="-3159125"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97" name="Connecteur droit 196"/>
            <p:cNvCxnSpPr/>
            <p:nvPr userDrawn="1"/>
          </p:nvCxnSpPr>
          <p:spPr>
            <a:xfrm flipH="1">
              <a:off x="-3089119"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98" name="Connecteur droit 197"/>
            <p:cNvCxnSpPr/>
            <p:nvPr userDrawn="1"/>
          </p:nvCxnSpPr>
          <p:spPr>
            <a:xfrm flipH="1">
              <a:off x="-3019113"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199" name="Connecteur droit 198"/>
            <p:cNvCxnSpPr/>
            <p:nvPr userDrawn="1"/>
          </p:nvCxnSpPr>
          <p:spPr>
            <a:xfrm flipH="1">
              <a:off x="-2879101"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200" name="Connecteur droit 199"/>
            <p:cNvCxnSpPr/>
            <p:nvPr userDrawn="1"/>
          </p:nvCxnSpPr>
          <p:spPr>
            <a:xfrm flipH="1">
              <a:off x="-2739089"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201" name="Connecteur droit 200"/>
            <p:cNvCxnSpPr/>
            <p:nvPr userDrawn="1"/>
          </p:nvCxnSpPr>
          <p:spPr>
            <a:xfrm flipH="1">
              <a:off x="-2599077"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202" name="Connecteur droit 201"/>
            <p:cNvCxnSpPr/>
            <p:nvPr userDrawn="1"/>
          </p:nvCxnSpPr>
          <p:spPr>
            <a:xfrm flipH="1">
              <a:off x="-2529071"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203" name="Connecteur droit 202"/>
            <p:cNvCxnSpPr/>
            <p:nvPr userDrawn="1"/>
          </p:nvCxnSpPr>
          <p:spPr>
            <a:xfrm flipH="1">
              <a:off x="-2459065"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204" name="Connecteur droit 203"/>
            <p:cNvCxnSpPr/>
            <p:nvPr userDrawn="1"/>
          </p:nvCxnSpPr>
          <p:spPr>
            <a:xfrm flipH="1">
              <a:off x="-2389059"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205" name="Connecteur droit 204"/>
            <p:cNvCxnSpPr/>
            <p:nvPr userDrawn="1"/>
          </p:nvCxnSpPr>
          <p:spPr>
            <a:xfrm flipH="1">
              <a:off x="-2319053"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206" name="Connecteur droit 205"/>
            <p:cNvCxnSpPr/>
            <p:nvPr userDrawn="1"/>
          </p:nvCxnSpPr>
          <p:spPr>
            <a:xfrm flipH="1">
              <a:off x="-2249047"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207" name="Connecteur droit 206"/>
            <p:cNvCxnSpPr/>
            <p:nvPr userDrawn="1"/>
          </p:nvCxnSpPr>
          <p:spPr>
            <a:xfrm flipH="1">
              <a:off x="-2179041"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208" name="Connecteur droit 207"/>
            <p:cNvCxnSpPr/>
            <p:nvPr userDrawn="1"/>
          </p:nvCxnSpPr>
          <p:spPr>
            <a:xfrm flipH="1">
              <a:off x="-2109018"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209" name="Connecteur droit 208"/>
            <p:cNvCxnSpPr/>
            <p:nvPr userDrawn="1"/>
          </p:nvCxnSpPr>
          <p:spPr>
            <a:xfrm flipH="1">
              <a:off x="-2949107"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210" name="Connecteur droit 209"/>
            <p:cNvCxnSpPr/>
            <p:nvPr userDrawn="1"/>
          </p:nvCxnSpPr>
          <p:spPr>
            <a:xfrm flipH="1">
              <a:off x="-2809095"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cxnSp>
          <p:nvCxnSpPr>
            <p:cNvPr id="211" name="Connecteur droit 210"/>
            <p:cNvCxnSpPr/>
            <p:nvPr userDrawn="1"/>
          </p:nvCxnSpPr>
          <p:spPr>
            <a:xfrm flipH="1">
              <a:off x="-2669083" y="-491043"/>
              <a:ext cx="1752890" cy="6858000"/>
            </a:xfrm>
            <a:prstGeom prst="line">
              <a:avLst/>
            </a:prstGeom>
            <a:ln w="38100">
              <a:solidFill>
                <a:schemeClr val="bg1">
                  <a:alpha val="60000"/>
                </a:schemeClr>
              </a:solidFill>
            </a:ln>
          </p:spPr>
          <p:style>
            <a:lnRef idx="1">
              <a:schemeClr val="accent1"/>
            </a:lnRef>
            <a:fillRef idx="0">
              <a:schemeClr val="accent1"/>
            </a:fillRef>
            <a:effectRef idx="0">
              <a:schemeClr val="accent1"/>
            </a:effectRef>
            <a:fontRef idx="minor">
              <a:schemeClr val="tx1"/>
            </a:fontRef>
          </p:style>
        </p:cxnSp>
      </p:grpSp>
      <p:sp>
        <p:nvSpPr>
          <p:cNvPr id="9" name="Ellipse 8"/>
          <p:cNvSpPr>
            <a:spLocks noChangeAspect="1"/>
          </p:cNvSpPr>
          <p:nvPr userDrawn="1"/>
        </p:nvSpPr>
        <p:spPr>
          <a:xfrm>
            <a:off x="203651" y="1520824"/>
            <a:ext cx="398814" cy="324000"/>
          </a:xfrm>
          <a:prstGeom prst="ellipse">
            <a:avLst/>
          </a:prstGeom>
          <a:solidFill>
            <a:srgbClr val="A33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Espace réservé du texte 1"/>
          <p:cNvSpPr txBox="1">
            <a:spLocks/>
          </p:cNvSpPr>
          <p:nvPr userDrawn="1"/>
        </p:nvSpPr>
        <p:spPr bwMode="auto">
          <a:xfrm>
            <a:off x="5812397" y="1364224"/>
            <a:ext cx="6379604" cy="462601"/>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20000"/>
              </a:lnSpc>
              <a:spcBef>
                <a:spcPct val="20000"/>
              </a:spcBef>
              <a:spcAft>
                <a:spcPct val="0"/>
              </a:spcAft>
              <a:buClr>
                <a:srgbClr val="A33038"/>
              </a:buClr>
              <a:buFont typeface="Symbol" pitchFamily="18" charset="2"/>
              <a:buChar char="&gt;"/>
              <a:defRPr sz="1400" b="0">
                <a:solidFill>
                  <a:srgbClr val="343735"/>
                </a:solidFill>
                <a:latin typeface="Trebuchet MS" pitchFamily="34" charset="0"/>
                <a:ea typeface="+mn-ea"/>
                <a:cs typeface="+mn-cs"/>
              </a:defRPr>
            </a:lvl1pPr>
            <a:lvl2pPr marL="742950" indent="-285750" algn="l" rtl="0" eaLnBrk="0" fontAlgn="base" hangingPunct="0">
              <a:lnSpc>
                <a:spcPct val="120000"/>
              </a:lnSpc>
              <a:spcBef>
                <a:spcPct val="20000"/>
              </a:spcBef>
              <a:spcAft>
                <a:spcPct val="0"/>
              </a:spcAft>
              <a:buClr>
                <a:srgbClr val="A33038"/>
              </a:buClr>
              <a:buFont typeface="Arial" charset="0"/>
              <a:buChar char="−"/>
              <a:defRPr sz="1100" b="0">
                <a:solidFill>
                  <a:srgbClr val="343735"/>
                </a:solidFill>
                <a:latin typeface="Trebuchet MS" pitchFamily="34" charset="0"/>
              </a:defRPr>
            </a:lvl2pPr>
            <a:lvl3pPr marL="1143000" indent="-228600" algn="l" rtl="0" eaLnBrk="0" fontAlgn="base" hangingPunct="0">
              <a:lnSpc>
                <a:spcPct val="120000"/>
              </a:lnSpc>
              <a:spcBef>
                <a:spcPct val="20000"/>
              </a:spcBef>
              <a:spcAft>
                <a:spcPct val="0"/>
              </a:spcAft>
              <a:buClr>
                <a:srgbClr val="A33038"/>
              </a:buClr>
              <a:buFont typeface="Symbol" pitchFamily="18" charset="2"/>
              <a:buChar char="·"/>
              <a:defRPr sz="1050" b="0">
                <a:solidFill>
                  <a:srgbClr val="343735"/>
                </a:solidFill>
                <a:latin typeface="Trebuchet MS" pitchFamily="34" charset="0"/>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a:lstStyle>
          <a:p>
            <a:pPr marL="0" indent="0" algn="ctr">
              <a:lnSpc>
                <a:spcPct val="130000"/>
              </a:lnSpc>
              <a:buFont typeface="Symbol" pitchFamily="18" charset="2"/>
              <a:buNone/>
            </a:pPr>
            <a:endParaRPr lang="fr-FR" sz="2000" b="1" kern="0" spc="600" dirty="0">
              <a:solidFill>
                <a:srgbClr val="901F2B"/>
              </a:solidFill>
              <a:latin typeface="Trebuchet MS"/>
              <a:cs typeface="Trebuchet MS"/>
            </a:endParaRPr>
          </a:p>
        </p:txBody>
      </p:sp>
      <p:sp>
        <p:nvSpPr>
          <p:cNvPr id="51" name="Ellipse 50"/>
          <p:cNvSpPr>
            <a:spLocks noChangeAspect="1"/>
          </p:cNvSpPr>
          <p:nvPr userDrawn="1"/>
        </p:nvSpPr>
        <p:spPr>
          <a:xfrm>
            <a:off x="849332" y="2737716"/>
            <a:ext cx="132938" cy="108000"/>
          </a:xfrm>
          <a:prstGeom prst="ellipse">
            <a:avLst/>
          </a:prstGeom>
          <a:solidFill>
            <a:srgbClr val="A330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2" name="Ellipse 51"/>
          <p:cNvSpPr>
            <a:spLocks noChangeAspect="1"/>
          </p:cNvSpPr>
          <p:nvPr userDrawn="1"/>
        </p:nvSpPr>
        <p:spPr>
          <a:xfrm>
            <a:off x="521419" y="5790887"/>
            <a:ext cx="398814" cy="32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3" name="Ellipse 52"/>
          <p:cNvSpPr>
            <a:spLocks noChangeAspect="1"/>
          </p:cNvSpPr>
          <p:nvPr userDrawn="1"/>
        </p:nvSpPr>
        <p:spPr>
          <a:xfrm>
            <a:off x="1912093" y="6222957"/>
            <a:ext cx="177250"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4" name="Ellipse 53"/>
          <p:cNvSpPr>
            <a:spLocks noChangeAspect="1"/>
          </p:cNvSpPr>
          <p:nvPr userDrawn="1"/>
        </p:nvSpPr>
        <p:spPr>
          <a:xfrm>
            <a:off x="2627898" y="894292"/>
            <a:ext cx="614303" cy="49906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5" name="Ellipse 54"/>
          <p:cNvSpPr>
            <a:spLocks noChangeAspect="1"/>
          </p:cNvSpPr>
          <p:nvPr userDrawn="1"/>
        </p:nvSpPr>
        <p:spPr>
          <a:xfrm>
            <a:off x="4481198" y="1682824"/>
            <a:ext cx="177250"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6" name="Ellipse 55"/>
          <p:cNvSpPr>
            <a:spLocks noChangeAspect="1"/>
          </p:cNvSpPr>
          <p:nvPr userDrawn="1"/>
        </p:nvSpPr>
        <p:spPr>
          <a:xfrm>
            <a:off x="3680549" y="4217095"/>
            <a:ext cx="525297" cy="4267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7" name="Ellipse 56"/>
          <p:cNvSpPr>
            <a:spLocks noChangeAspect="1"/>
          </p:cNvSpPr>
          <p:nvPr userDrawn="1"/>
        </p:nvSpPr>
        <p:spPr>
          <a:xfrm>
            <a:off x="4390014" y="5880887"/>
            <a:ext cx="177250" cy="144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3" name="Image 2">
            <a:extLst>
              <a:ext uri="{FF2B5EF4-FFF2-40B4-BE49-F238E27FC236}">
                <a16:creationId xmlns:a16="http://schemas.microsoft.com/office/drawing/2014/main" id="{BEA293E3-58CC-2C44-A458-DC370789B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03327" y="6105957"/>
            <a:ext cx="1993846" cy="378000"/>
          </a:xfrm>
          <a:prstGeom prst="rect">
            <a:avLst/>
          </a:prstGeom>
        </p:spPr>
      </p:pic>
    </p:spTree>
    <p:extLst>
      <p:ext uri="{BB962C8B-B14F-4D97-AF65-F5344CB8AC3E}">
        <p14:creationId xmlns:p14="http://schemas.microsoft.com/office/powerpoint/2010/main" val="7893686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re, sous titre et contenu">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79D58D1-7439-6A47-A1B7-46AC0BB824AB}"/>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pic>
        <p:nvPicPr>
          <p:cNvPr id="5" name="Image 4">
            <a:extLst>
              <a:ext uri="{FF2B5EF4-FFF2-40B4-BE49-F238E27FC236}">
                <a16:creationId xmlns:a16="http://schemas.microsoft.com/office/drawing/2014/main" id="{EAB043CE-5E54-364F-98C7-73AD6A8D03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99077" y="636828"/>
            <a:ext cx="1993846" cy="378000"/>
          </a:xfrm>
          <a:prstGeom prst="rect">
            <a:avLst/>
          </a:prstGeom>
        </p:spPr>
      </p:pic>
    </p:spTree>
    <p:extLst>
      <p:ext uri="{BB962C8B-B14F-4D97-AF65-F5344CB8AC3E}">
        <p14:creationId xmlns:p14="http://schemas.microsoft.com/office/powerpoint/2010/main" val="22237161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itle Slide 2">
    <p:spTree>
      <p:nvGrpSpPr>
        <p:cNvPr id="1" name=""/>
        <p:cNvGrpSpPr/>
        <p:nvPr/>
      </p:nvGrpSpPr>
      <p:grpSpPr>
        <a:xfrm>
          <a:off x="0" y="0"/>
          <a:ext cx="0" cy="0"/>
          <a:chOff x="0" y="0"/>
          <a:chExt cx="0" cy="0"/>
        </a:xfrm>
      </p:grpSpPr>
      <p:sp>
        <p:nvSpPr>
          <p:cNvPr id="2" name="Rectangle 1"/>
          <p:cNvSpPr/>
          <p:nvPr userDrawn="1"/>
        </p:nvSpPr>
        <p:spPr bwMode="auto">
          <a:xfrm>
            <a:off x="0" y="3659428"/>
            <a:ext cx="12192000" cy="3198572"/>
          </a:xfrm>
          <a:prstGeom prst="rect">
            <a:avLst/>
          </a:prstGeom>
          <a:solidFill>
            <a:schemeClr val="bg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fr-FR" sz="1800"/>
          </a:p>
        </p:txBody>
      </p:sp>
      <p:sp>
        <p:nvSpPr>
          <p:cNvPr id="38" name="Title 1"/>
          <p:cNvSpPr>
            <a:spLocks noGrp="1"/>
          </p:cNvSpPr>
          <p:nvPr>
            <p:ph type="ctrTitle"/>
          </p:nvPr>
        </p:nvSpPr>
        <p:spPr>
          <a:xfrm>
            <a:off x="7515565" y="4074661"/>
            <a:ext cx="4206583" cy="1067644"/>
          </a:xfrm>
          <a:prstGeom prst="rect">
            <a:avLst/>
          </a:prstGeom>
        </p:spPr>
        <p:txBody>
          <a:bodyPr lIns="274320" rIns="0" anchor="b">
            <a:noAutofit/>
          </a:bodyPr>
          <a:lstStyle>
            <a:lvl1pPr algn="l">
              <a:defRPr sz="2400" b="1" cap="all" baseline="0">
                <a:solidFill>
                  <a:schemeClr val="tx2"/>
                </a:solidFill>
                <a:latin typeface="+mn-lt"/>
              </a:defRPr>
            </a:lvl1pPr>
          </a:lstStyle>
          <a:p>
            <a:r>
              <a:rPr lang="en-US" dirty="0"/>
              <a:t>Click to edit Master title style</a:t>
            </a:r>
          </a:p>
        </p:txBody>
      </p:sp>
      <p:sp>
        <p:nvSpPr>
          <p:cNvPr id="39" name="Subtitle 2"/>
          <p:cNvSpPr>
            <a:spLocks noGrp="1"/>
          </p:cNvSpPr>
          <p:nvPr>
            <p:ph type="subTitle" idx="1"/>
          </p:nvPr>
        </p:nvSpPr>
        <p:spPr>
          <a:xfrm>
            <a:off x="7515564" y="5172813"/>
            <a:ext cx="4206585" cy="407890"/>
          </a:xfrm>
          <a:prstGeom prst="rect">
            <a:avLst/>
          </a:prstGeom>
        </p:spPr>
        <p:txBody>
          <a:bodyPr lIns="274320" rIns="0"/>
          <a:lstStyle>
            <a:lvl1pPr marL="0" indent="0" algn="l">
              <a:buNone/>
              <a:defRPr sz="180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31" name="Freeform: Shape 30"/>
          <p:cNvSpPr/>
          <p:nvPr userDrawn="1"/>
        </p:nvSpPr>
        <p:spPr>
          <a:xfrm rot="5400000">
            <a:off x="-487320" y="3075509"/>
            <a:ext cx="4269815" cy="3295170"/>
          </a:xfrm>
          <a:custGeom>
            <a:avLst/>
            <a:gdLst>
              <a:gd name="connsiteX0" fmla="*/ 0 w 4269815"/>
              <a:gd name="connsiteY0" fmla="*/ 3295170 h 3295170"/>
              <a:gd name="connsiteX1" fmla="*/ 2383562 w 4269815"/>
              <a:gd name="connsiteY1" fmla="*/ 0 h 3295170"/>
              <a:gd name="connsiteX2" fmla="*/ 4269815 w 4269815"/>
              <a:gd name="connsiteY2" fmla="*/ 2529419 h 3295170"/>
              <a:gd name="connsiteX3" fmla="*/ 4269815 w 4269815"/>
              <a:gd name="connsiteY3" fmla="*/ 3295170 h 3295170"/>
            </a:gdLst>
            <a:ahLst/>
            <a:cxnLst>
              <a:cxn ang="0">
                <a:pos x="connsiteX0" y="connsiteY0"/>
              </a:cxn>
              <a:cxn ang="0">
                <a:pos x="connsiteX1" y="connsiteY1"/>
              </a:cxn>
              <a:cxn ang="0">
                <a:pos x="connsiteX2" y="connsiteY2"/>
              </a:cxn>
              <a:cxn ang="0">
                <a:pos x="connsiteX3" y="connsiteY3"/>
              </a:cxn>
            </a:cxnLst>
            <a:rect l="l" t="t" r="r" b="b"/>
            <a:pathLst>
              <a:path w="4269815" h="3295170">
                <a:moveTo>
                  <a:pt x="0" y="3295170"/>
                </a:moveTo>
                <a:lnTo>
                  <a:pt x="2383562" y="0"/>
                </a:lnTo>
                <a:lnTo>
                  <a:pt x="4269815" y="2529419"/>
                </a:lnTo>
                <a:lnTo>
                  <a:pt x="4269815" y="329517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Freeform: Shape 34"/>
          <p:cNvSpPr/>
          <p:nvPr userDrawn="1"/>
        </p:nvSpPr>
        <p:spPr>
          <a:xfrm rot="10800000" flipV="1">
            <a:off x="1423477" y="5213256"/>
            <a:ext cx="4479355" cy="1644747"/>
          </a:xfrm>
          <a:custGeom>
            <a:avLst/>
            <a:gdLst>
              <a:gd name="connsiteX0" fmla="*/ 2273790 w 4479354"/>
              <a:gd name="connsiteY0" fmla="*/ 0 h 1644747"/>
              <a:gd name="connsiteX1" fmla="*/ 0 w 4479354"/>
              <a:gd name="connsiteY1" fmla="*/ 1644747 h 1644747"/>
              <a:gd name="connsiteX2" fmla="*/ 4479354 w 4479354"/>
              <a:gd name="connsiteY2" fmla="*/ 1644747 h 1644747"/>
            </a:gdLst>
            <a:ahLst/>
            <a:cxnLst>
              <a:cxn ang="0">
                <a:pos x="connsiteX0" y="connsiteY0"/>
              </a:cxn>
              <a:cxn ang="0">
                <a:pos x="connsiteX1" y="connsiteY1"/>
              </a:cxn>
              <a:cxn ang="0">
                <a:pos x="connsiteX2" y="connsiteY2"/>
              </a:cxn>
            </a:cxnLst>
            <a:rect l="l" t="t" r="r" b="b"/>
            <a:pathLst>
              <a:path w="4479354" h="1644747">
                <a:moveTo>
                  <a:pt x="2273790" y="0"/>
                </a:moveTo>
                <a:lnTo>
                  <a:pt x="0" y="1644747"/>
                </a:lnTo>
                <a:lnTo>
                  <a:pt x="4479354" y="164474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Espace réservé pour une image  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 y="1"/>
            <a:ext cx="9962167" cy="4722813"/>
          </a:xfrm>
          <a:custGeom>
            <a:avLst/>
            <a:gdLst>
              <a:gd name="connsiteX0" fmla="*/ 0 w 9962166"/>
              <a:gd name="connsiteY0" fmla="*/ 0 h 4723331"/>
              <a:gd name="connsiteX1" fmla="*/ 9962166 w 9962166"/>
              <a:gd name="connsiteY1" fmla="*/ 0 h 4723331"/>
              <a:gd name="connsiteX2" fmla="*/ 3628293 w 9962166"/>
              <a:gd name="connsiteY2" fmla="*/ 4723331 h 4723331"/>
              <a:gd name="connsiteX3" fmla="*/ 0 w 9962166"/>
              <a:gd name="connsiteY3" fmla="*/ 2098805 h 4723331"/>
            </a:gdLst>
            <a:ahLst/>
            <a:cxnLst>
              <a:cxn ang="0">
                <a:pos x="connsiteX0" y="connsiteY0"/>
              </a:cxn>
              <a:cxn ang="0">
                <a:pos x="connsiteX1" y="connsiteY1"/>
              </a:cxn>
              <a:cxn ang="0">
                <a:pos x="connsiteX2" y="connsiteY2"/>
              </a:cxn>
              <a:cxn ang="0">
                <a:pos x="connsiteX3" y="connsiteY3"/>
              </a:cxn>
            </a:cxnLst>
            <a:rect l="l" t="t" r="r" b="b"/>
            <a:pathLst>
              <a:path w="9962166" h="4723331">
                <a:moveTo>
                  <a:pt x="0" y="0"/>
                </a:moveTo>
                <a:lnTo>
                  <a:pt x="9962166" y="0"/>
                </a:lnTo>
                <a:lnTo>
                  <a:pt x="3628293" y="4723331"/>
                </a:lnTo>
                <a:lnTo>
                  <a:pt x="0" y="2098805"/>
                </a:lnTo>
                <a:close/>
              </a:path>
            </a:pathLst>
          </a:custGeom>
        </p:spPr>
      </p:pic>
      <p:pic>
        <p:nvPicPr>
          <p:cNvPr id="9" name="Image 8">
            <a:extLst>
              <a:ext uri="{FF2B5EF4-FFF2-40B4-BE49-F238E27FC236}">
                <a16:creationId xmlns:a16="http://schemas.microsoft.com/office/drawing/2014/main" id="{1E663527-D128-DF44-83D5-D9E0EC0B32B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66231" y="2077756"/>
            <a:ext cx="1993846" cy="378000"/>
          </a:xfrm>
          <a:prstGeom prst="rect">
            <a:avLst/>
          </a:prstGeom>
        </p:spPr>
      </p:pic>
    </p:spTree>
    <p:extLst>
      <p:ext uri="{BB962C8B-B14F-4D97-AF65-F5344CB8AC3E}">
        <p14:creationId xmlns:p14="http://schemas.microsoft.com/office/powerpoint/2010/main" val="136021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CED8C5-E4AB-4A05-892C-94D40FF225B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1655F99-D673-47E7-A872-EA04F9C8EB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C6FE3E0-B06B-4FBD-8942-3BDE9A1AAEE0}"/>
              </a:ext>
            </a:extLst>
          </p:cNvPr>
          <p:cNvSpPr>
            <a:spLocks noGrp="1"/>
          </p:cNvSpPr>
          <p:nvPr>
            <p:ph type="dt" sz="half" idx="10"/>
          </p:nvPr>
        </p:nvSpPr>
        <p:spPr/>
        <p:txBody>
          <a:bodyPr/>
          <a:lstStyle/>
          <a:p>
            <a:fld id="{DF632D4B-C84A-47A9-B36F-546683DB3EE2}" type="datetimeFigureOut">
              <a:rPr lang="fr-FR" smtClean="0"/>
              <a:t>13/06/2022</a:t>
            </a:fld>
            <a:endParaRPr lang="fr-FR"/>
          </a:p>
        </p:txBody>
      </p:sp>
      <p:sp>
        <p:nvSpPr>
          <p:cNvPr id="5" name="Espace réservé du pied de page 4">
            <a:extLst>
              <a:ext uri="{FF2B5EF4-FFF2-40B4-BE49-F238E27FC236}">
                <a16:creationId xmlns:a16="http://schemas.microsoft.com/office/drawing/2014/main" id="{D88AC1C7-2850-4E75-A534-987AC5BC91C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6AB122E-256D-48C6-A15E-938DF127D1AF}"/>
              </a:ext>
            </a:extLst>
          </p:cNvPr>
          <p:cNvSpPr>
            <a:spLocks noGrp="1"/>
          </p:cNvSpPr>
          <p:nvPr>
            <p:ph type="sldNum" sz="quarter" idx="12"/>
          </p:nvPr>
        </p:nvSpPr>
        <p:spPr/>
        <p:txBody>
          <a:bodyPr/>
          <a:lstStyle/>
          <a:p>
            <a:fld id="{9F9EE81B-46EF-4D4B-AFD9-C2A19DD49930}" type="slidenum">
              <a:rPr lang="fr-FR" smtClean="0"/>
              <a:t>‹N°›</a:t>
            </a:fld>
            <a:endParaRPr lang="fr-FR"/>
          </a:p>
        </p:txBody>
      </p:sp>
    </p:spTree>
    <p:extLst>
      <p:ext uri="{BB962C8B-B14F-4D97-AF65-F5344CB8AC3E}">
        <p14:creationId xmlns:p14="http://schemas.microsoft.com/office/powerpoint/2010/main" val="2576677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A82A69-2DAB-493E-9E5A-9308A5A4AE1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834E8FB-7074-42BA-A0D2-9D092305601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40E3F9A-9549-4EED-A557-CCA3DA5A8D3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7A2720D-86A8-4238-834B-CE074702588C}"/>
              </a:ext>
            </a:extLst>
          </p:cNvPr>
          <p:cNvSpPr>
            <a:spLocks noGrp="1"/>
          </p:cNvSpPr>
          <p:nvPr>
            <p:ph type="dt" sz="half" idx="10"/>
          </p:nvPr>
        </p:nvSpPr>
        <p:spPr/>
        <p:txBody>
          <a:bodyPr/>
          <a:lstStyle/>
          <a:p>
            <a:fld id="{DF632D4B-C84A-47A9-B36F-546683DB3EE2}" type="datetimeFigureOut">
              <a:rPr lang="fr-FR" smtClean="0"/>
              <a:t>13/06/2022</a:t>
            </a:fld>
            <a:endParaRPr lang="fr-FR"/>
          </a:p>
        </p:txBody>
      </p:sp>
      <p:sp>
        <p:nvSpPr>
          <p:cNvPr id="6" name="Espace réservé du pied de page 5">
            <a:extLst>
              <a:ext uri="{FF2B5EF4-FFF2-40B4-BE49-F238E27FC236}">
                <a16:creationId xmlns:a16="http://schemas.microsoft.com/office/drawing/2014/main" id="{4FCD0A50-9F66-44FA-B821-BB631AD36FA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A53CAC0-2678-4F6F-8B8F-3E7268A3AFD0}"/>
              </a:ext>
            </a:extLst>
          </p:cNvPr>
          <p:cNvSpPr>
            <a:spLocks noGrp="1"/>
          </p:cNvSpPr>
          <p:nvPr>
            <p:ph type="sldNum" sz="quarter" idx="12"/>
          </p:nvPr>
        </p:nvSpPr>
        <p:spPr/>
        <p:txBody>
          <a:bodyPr/>
          <a:lstStyle/>
          <a:p>
            <a:fld id="{9F9EE81B-46EF-4D4B-AFD9-C2A19DD49930}" type="slidenum">
              <a:rPr lang="fr-FR" smtClean="0"/>
              <a:t>‹N°›</a:t>
            </a:fld>
            <a:endParaRPr lang="fr-FR"/>
          </a:p>
        </p:txBody>
      </p:sp>
    </p:spTree>
    <p:extLst>
      <p:ext uri="{BB962C8B-B14F-4D97-AF65-F5344CB8AC3E}">
        <p14:creationId xmlns:p14="http://schemas.microsoft.com/office/powerpoint/2010/main" val="1444148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82E1DF-FE0C-4F5D-B23F-B084F168A7D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48A9441-CB9D-4BC1-97C1-E97E6F2ABA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C1E38A4-013A-4E64-BAD8-90317B4E4E9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540FFA4-9C4D-4C42-8E99-F69DC65F7B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F1433C4-E6F2-4355-A11E-0EBA3075934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119D4C4-EFE6-4AC8-B1D8-6251B2623439}"/>
              </a:ext>
            </a:extLst>
          </p:cNvPr>
          <p:cNvSpPr>
            <a:spLocks noGrp="1"/>
          </p:cNvSpPr>
          <p:nvPr>
            <p:ph type="dt" sz="half" idx="10"/>
          </p:nvPr>
        </p:nvSpPr>
        <p:spPr/>
        <p:txBody>
          <a:bodyPr/>
          <a:lstStyle/>
          <a:p>
            <a:fld id="{DF632D4B-C84A-47A9-B36F-546683DB3EE2}" type="datetimeFigureOut">
              <a:rPr lang="fr-FR" smtClean="0"/>
              <a:t>13/06/2022</a:t>
            </a:fld>
            <a:endParaRPr lang="fr-FR"/>
          </a:p>
        </p:txBody>
      </p:sp>
      <p:sp>
        <p:nvSpPr>
          <p:cNvPr id="8" name="Espace réservé du pied de page 7">
            <a:extLst>
              <a:ext uri="{FF2B5EF4-FFF2-40B4-BE49-F238E27FC236}">
                <a16:creationId xmlns:a16="http://schemas.microsoft.com/office/drawing/2014/main" id="{CCD5A771-CFD2-4A69-8A5D-3FC94DE2CEC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050EF8F-63B6-4D06-B8AE-26874E900572}"/>
              </a:ext>
            </a:extLst>
          </p:cNvPr>
          <p:cNvSpPr>
            <a:spLocks noGrp="1"/>
          </p:cNvSpPr>
          <p:nvPr>
            <p:ph type="sldNum" sz="quarter" idx="12"/>
          </p:nvPr>
        </p:nvSpPr>
        <p:spPr/>
        <p:txBody>
          <a:bodyPr/>
          <a:lstStyle/>
          <a:p>
            <a:fld id="{9F9EE81B-46EF-4D4B-AFD9-C2A19DD49930}" type="slidenum">
              <a:rPr lang="fr-FR" smtClean="0"/>
              <a:t>‹N°›</a:t>
            </a:fld>
            <a:endParaRPr lang="fr-FR"/>
          </a:p>
        </p:txBody>
      </p:sp>
    </p:spTree>
    <p:extLst>
      <p:ext uri="{BB962C8B-B14F-4D97-AF65-F5344CB8AC3E}">
        <p14:creationId xmlns:p14="http://schemas.microsoft.com/office/powerpoint/2010/main" val="3478245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522279-669C-43EE-8B0B-7FB820D2517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1AFBB92-3B98-4347-99DA-38CCA3BBD0E1}"/>
              </a:ext>
            </a:extLst>
          </p:cNvPr>
          <p:cNvSpPr>
            <a:spLocks noGrp="1"/>
          </p:cNvSpPr>
          <p:nvPr>
            <p:ph type="dt" sz="half" idx="10"/>
          </p:nvPr>
        </p:nvSpPr>
        <p:spPr/>
        <p:txBody>
          <a:bodyPr/>
          <a:lstStyle/>
          <a:p>
            <a:fld id="{DF632D4B-C84A-47A9-B36F-546683DB3EE2}" type="datetimeFigureOut">
              <a:rPr lang="fr-FR" smtClean="0"/>
              <a:t>13/06/2022</a:t>
            </a:fld>
            <a:endParaRPr lang="fr-FR"/>
          </a:p>
        </p:txBody>
      </p:sp>
      <p:sp>
        <p:nvSpPr>
          <p:cNvPr id="4" name="Espace réservé du pied de page 3">
            <a:extLst>
              <a:ext uri="{FF2B5EF4-FFF2-40B4-BE49-F238E27FC236}">
                <a16:creationId xmlns:a16="http://schemas.microsoft.com/office/drawing/2014/main" id="{7D1EDC26-A8AD-4EF2-9AFA-9191C73D60D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C87E19DD-6DDF-47CC-94EB-C5C3BF0D3885}"/>
              </a:ext>
            </a:extLst>
          </p:cNvPr>
          <p:cNvSpPr>
            <a:spLocks noGrp="1"/>
          </p:cNvSpPr>
          <p:nvPr>
            <p:ph type="sldNum" sz="quarter" idx="12"/>
          </p:nvPr>
        </p:nvSpPr>
        <p:spPr/>
        <p:txBody>
          <a:bodyPr/>
          <a:lstStyle/>
          <a:p>
            <a:fld id="{9F9EE81B-46EF-4D4B-AFD9-C2A19DD49930}" type="slidenum">
              <a:rPr lang="fr-FR" smtClean="0"/>
              <a:t>‹N°›</a:t>
            </a:fld>
            <a:endParaRPr lang="fr-FR"/>
          </a:p>
        </p:txBody>
      </p:sp>
    </p:spTree>
    <p:extLst>
      <p:ext uri="{BB962C8B-B14F-4D97-AF65-F5344CB8AC3E}">
        <p14:creationId xmlns:p14="http://schemas.microsoft.com/office/powerpoint/2010/main" val="1514001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EA00C26-00E9-4690-9F9D-A169B18145F0}"/>
              </a:ext>
            </a:extLst>
          </p:cNvPr>
          <p:cNvSpPr>
            <a:spLocks noGrp="1"/>
          </p:cNvSpPr>
          <p:nvPr>
            <p:ph type="dt" sz="half" idx="10"/>
          </p:nvPr>
        </p:nvSpPr>
        <p:spPr/>
        <p:txBody>
          <a:bodyPr/>
          <a:lstStyle/>
          <a:p>
            <a:fld id="{DF632D4B-C84A-47A9-B36F-546683DB3EE2}" type="datetimeFigureOut">
              <a:rPr lang="fr-FR" smtClean="0"/>
              <a:t>13/06/2022</a:t>
            </a:fld>
            <a:endParaRPr lang="fr-FR"/>
          </a:p>
        </p:txBody>
      </p:sp>
      <p:sp>
        <p:nvSpPr>
          <p:cNvPr id="3" name="Espace réservé du pied de page 2">
            <a:extLst>
              <a:ext uri="{FF2B5EF4-FFF2-40B4-BE49-F238E27FC236}">
                <a16:creationId xmlns:a16="http://schemas.microsoft.com/office/drawing/2014/main" id="{7771BC37-AF15-4A30-B4BC-FE941A7B11C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F45E66E-AB33-41B5-BBD5-A8325A5F7BBE}"/>
              </a:ext>
            </a:extLst>
          </p:cNvPr>
          <p:cNvSpPr>
            <a:spLocks noGrp="1"/>
          </p:cNvSpPr>
          <p:nvPr>
            <p:ph type="sldNum" sz="quarter" idx="12"/>
          </p:nvPr>
        </p:nvSpPr>
        <p:spPr/>
        <p:txBody>
          <a:bodyPr/>
          <a:lstStyle/>
          <a:p>
            <a:fld id="{9F9EE81B-46EF-4D4B-AFD9-C2A19DD49930}" type="slidenum">
              <a:rPr lang="fr-FR" smtClean="0"/>
              <a:t>‹N°›</a:t>
            </a:fld>
            <a:endParaRPr lang="fr-FR"/>
          </a:p>
        </p:txBody>
      </p:sp>
    </p:spTree>
    <p:extLst>
      <p:ext uri="{BB962C8B-B14F-4D97-AF65-F5344CB8AC3E}">
        <p14:creationId xmlns:p14="http://schemas.microsoft.com/office/powerpoint/2010/main" val="2397244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869AE7-F7DC-466E-9C71-2A460FDA790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398FED2-CFAF-4EB1-B1AB-28CC45D7BA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D97B099-D592-429F-85AA-2AD992824F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CE7B44A-9BF1-4DBA-8678-772F15AB3F6C}"/>
              </a:ext>
            </a:extLst>
          </p:cNvPr>
          <p:cNvSpPr>
            <a:spLocks noGrp="1"/>
          </p:cNvSpPr>
          <p:nvPr>
            <p:ph type="dt" sz="half" idx="10"/>
          </p:nvPr>
        </p:nvSpPr>
        <p:spPr/>
        <p:txBody>
          <a:bodyPr/>
          <a:lstStyle/>
          <a:p>
            <a:fld id="{DF632D4B-C84A-47A9-B36F-546683DB3EE2}" type="datetimeFigureOut">
              <a:rPr lang="fr-FR" smtClean="0"/>
              <a:t>13/06/2022</a:t>
            </a:fld>
            <a:endParaRPr lang="fr-FR"/>
          </a:p>
        </p:txBody>
      </p:sp>
      <p:sp>
        <p:nvSpPr>
          <p:cNvPr id="6" name="Espace réservé du pied de page 5">
            <a:extLst>
              <a:ext uri="{FF2B5EF4-FFF2-40B4-BE49-F238E27FC236}">
                <a16:creationId xmlns:a16="http://schemas.microsoft.com/office/drawing/2014/main" id="{E864567E-20E0-4201-A25D-B773DF9C7F7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955C272-0428-4F82-B22E-8F50D070B17A}"/>
              </a:ext>
            </a:extLst>
          </p:cNvPr>
          <p:cNvSpPr>
            <a:spLocks noGrp="1"/>
          </p:cNvSpPr>
          <p:nvPr>
            <p:ph type="sldNum" sz="quarter" idx="12"/>
          </p:nvPr>
        </p:nvSpPr>
        <p:spPr/>
        <p:txBody>
          <a:bodyPr/>
          <a:lstStyle/>
          <a:p>
            <a:fld id="{9F9EE81B-46EF-4D4B-AFD9-C2A19DD49930}" type="slidenum">
              <a:rPr lang="fr-FR" smtClean="0"/>
              <a:t>‹N°›</a:t>
            </a:fld>
            <a:endParaRPr lang="fr-FR"/>
          </a:p>
        </p:txBody>
      </p:sp>
    </p:spTree>
    <p:extLst>
      <p:ext uri="{BB962C8B-B14F-4D97-AF65-F5344CB8AC3E}">
        <p14:creationId xmlns:p14="http://schemas.microsoft.com/office/powerpoint/2010/main" val="3158886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4C6ABE-CD11-4483-BFA8-9C5E2244F38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4EAB64C-61DC-479C-8B62-F950821C44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B483E3C-9FE4-4890-940C-CB3C40408D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5084A6E-5559-4D7E-B195-2D130E3A703D}"/>
              </a:ext>
            </a:extLst>
          </p:cNvPr>
          <p:cNvSpPr>
            <a:spLocks noGrp="1"/>
          </p:cNvSpPr>
          <p:nvPr>
            <p:ph type="dt" sz="half" idx="10"/>
          </p:nvPr>
        </p:nvSpPr>
        <p:spPr/>
        <p:txBody>
          <a:bodyPr/>
          <a:lstStyle/>
          <a:p>
            <a:fld id="{DF632D4B-C84A-47A9-B36F-546683DB3EE2}" type="datetimeFigureOut">
              <a:rPr lang="fr-FR" smtClean="0"/>
              <a:t>13/06/2022</a:t>
            </a:fld>
            <a:endParaRPr lang="fr-FR"/>
          </a:p>
        </p:txBody>
      </p:sp>
      <p:sp>
        <p:nvSpPr>
          <p:cNvPr id="6" name="Espace réservé du pied de page 5">
            <a:extLst>
              <a:ext uri="{FF2B5EF4-FFF2-40B4-BE49-F238E27FC236}">
                <a16:creationId xmlns:a16="http://schemas.microsoft.com/office/drawing/2014/main" id="{801586FF-30F6-4B73-A9BE-498C6ECBE54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F19BC7D-1E76-481F-AD75-D38694159399}"/>
              </a:ext>
            </a:extLst>
          </p:cNvPr>
          <p:cNvSpPr>
            <a:spLocks noGrp="1"/>
          </p:cNvSpPr>
          <p:nvPr>
            <p:ph type="sldNum" sz="quarter" idx="12"/>
          </p:nvPr>
        </p:nvSpPr>
        <p:spPr/>
        <p:txBody>
          <a:bodyPr/>
          <a:lstStyle/>
          <a:p>
            <a:fld id="{9F9EE81B-46EF-4D4B-AFD9-C2A19DD49930}" type="slidenum">
              <a:rPr lang="fr-FR" smtClean="0"/>
              <a:t>‹N°›</a:t>
            </a:fld>
            <a:endParaRPr lang="fr-FR"/>
          </a:p>
        </p:txBody>
      </p:sp>
    </p:spTree>
    <p:extLst>
      <p:ext uri="{BB962C8B-B14F-4D97-AF65-F5344CB8AC3E}">
        <p14:creationId xmlns:p14="http://schemas.microsoft.com/office/powerpoint/2010/main" val="2382550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521CC76-EC41-4760-AC81-F61416A363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F329AF0-00F9-4BFB-A118-298577D9B4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096ACE2-2175-4F2E-AC07-8491031A9F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632D4B-C84A-47A9-B36F-546683DB3EE2}" type="datetimeFigureOut">
              <a:rPr lang="fr-FR" smtClean="0"/>
              <a:t>13/06/2022</a:t>
            </a:fld>
            <a:endParaRPr lang="fr-FR"/>
          </a:p>
        </p:txBody>
      </p:sp>
      <p:sp>
        <p:nvSpPr>
          <p:cNvPr id="5" name="Espace réservé du pied de page 4">
            <a:extLst>
              <a:ext uri="{FF2B5EF4-FFF2-40B4-BE49-F238E27FC236}">
                <a16:creationId xmlns:a16="http://schemas.microsoft.com/office/drawing/2014/main" id="{03D3217B-F1F8-41BE-A991-0B19191A62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EBDE8B2-E225-4193-9908-DF1D7DE216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9EE81B-46EF-4D4B-AFD9-C2A19DD49930}" type="slidenum">
              <a:rPr lang="fr-FR" smtClean="0"/>
              <a:t>‹N°›</a:t>
            </a:fld>
            <a:endParaRPr lang="fr-FR"/>
          </a:p>
        </p:txBody>
      </p:sp>
    </p:spTree>
    <p:extLst>
      <p:ext uri="{BB962C8B-B14F-4D97-AF65-F5344CB8AC3E}">
        <p14:creationId xmlns:p14="http://schemas.microsoft.com/office/powerpoint/2010/main" val="582190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742DC5DE-5AE8-6249-A6DB-EA6CAD4EB32A}"/>
              </a:ext>
            </a:extLst>
          </p:cNvPr>
          <p:cNvCxnSpPr/>
          <p:nvPr userDrawn="1"/>
        </p:nvCxnSpPr>
        <p:spPr>
          <a:xfrm>
            <a:off x="291693" y="6482171"/>
            <a:ext cx="11608615" cy="0"/>
          </a:xfrm>
          <a:prstGeom prst="line">
            <a:avLst/>
          </a:prstGeom>
          <a:ln>
            <a:solidFill>
              <a:srgbClr val="B9B0AA"/>
            </a:solidFill>
          </a:ln>
        </p:spPr>
        <p:style>
          <a:lnRef idx="1">
            <a:schemeClr val="accent1"/>
          </a:lnRef>
          <a:fillRef idx="0">
            <a:schemeClr val="accent1"/>
          </a:fillRef>
          <a:effectRef idx="0">
            <a:schemeClr val="accent1"/>
          </a:effectRef>
          <a:fontRef idx="minor">
            <a:schemeClr val="tx1"/>
          </a:fontRef>
        </p:style>
      </p:cxnSp>
      <p:sp>
        <p:nvSpPr>
          <p:cNvPr id="6" name="Espace réservé du numéro de diapositive 23">
            <a:extLst>
              <a:ext uri="{FF2B5EF4-FFF2-40B4-BE49-F238E27FC236}">
                <a16:creationId xmlns:a16="http://schemas.microsoft.com/office/drawing/2014/main" id="{B78D758C-AE2E-5840-B291-5BE554CAF180}"/>
              </a:ext>
            </a:extLst>
          </p:cNvPr>
          <p:cNvSpPr txBox="1">
            <a:spLocks noGrp="1"/>
          </p:cNvSpPr>
          <p:nvPr userDrawn="1"/>
        </p:nvSpPr>
        <p:spPr bwMode="auto">
          <a:xfrm>
            <a:off x="10775461" y="6482171"/>
            <a:ext cx="1117600" cy="285750"/>
          </a:xfrm>
          <a:prstGeom prst="rect">
            <a:avLst/>
          </a:prstGeom>
          <a:noFill/>
          <a:ln>
            <a:noFill/>
          </a:ln>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defTabSz="914400" eaLnBrk="1" fontAlgn="base" hangingPunct="1">
              <a:spcBef>
                <a:spcPct val="0"/>
              </a:spcBef>
              <a:spcAft>
                <a:spcPct val="0"/>
              </a:spcAft>
              <a:defRPr/>
            </a:pPr>
            <a:r>
              <a:rPr lang="fr-FR" sz="1000" dirty="0">
                <a:solidFill>
                  <a:srgbClr val="343735"/>
                </a:solidFill>
                <a:latin typeface="Trebuchet MS" pitchFamily="34" charset="0"/>
                <a:ea typeface="MS PGothic" pitchFamily="34" charset="-128"/>
              </a:rPr>
              <a:t>Page </a:t>
            </a:r>
            <a:fld id="{738E7110-9674-4C19-BE78-9DC02A0E2B8D}" type="slidenum">
              <a:rPr lang="fr-FR" sz="1000" smtClean="0">
                <a:solidFill>
                  <a:srgbClr val="343735"/>
                </a:solidFill>
                <a:latin typeface="Trebuchet MS" pitchFamily="34" charset="0"/>
                <a:ea typeface="MS PGothic" pitchFamily="34" charset="-128"/>
              </a:rPr>
              <a:pPr algn="r" defTabSz="914400" eaLnBrk="1" fontAlgn="base" hangingPunct="1">
                <a:spcBef>
                  <a:spcPct val="0"/>
                </a:spcBef>
                <a:spcAft>
                  <a:spcPct val="0"/>
                </a:spcAft>
                <a:defRPr/>
              </a:pPr>
              <a:t>‹N°›</a:t>
            </a:fld>
            <a:endParaRPr lang="fr-FR" sz="1000" dirty="0">
              <a:solidFill>
                <a:srgbClr val="343735"/>
              </a:solidFill>
              <a:latin typeface="Trebuchet MS" pitchFamily="34" charset="0"/>
              <a:ea typeface="MS PGothic" pitchFamily="34" charset="-128"/>
            </a:endParaRPr>
          </a:p>
        </p:txBody>
      </p:sp>
      <p:sp>
        <p:nvSpPr>
          <p:cNvPr id="7" name="ZoneTexte 6">
            <a:extLst>
              <a:ext uri="{FF2B5EF4-FFF2-40B4-BE49-F238E27FC236}">
                <a16:creationId xmlns:a16="http://schemas.microsoft.com/office/drawing/2014/main" id="{EE7FE81A-B929-8F43-AC92-7210A93E0850}"/>
              </a:ext>
            </a:extLst>
          </p:cNvPr>
          <p:cNvSpPr txBox="1">
            <a:spLocks noChangeArrowheads="1"/>
          </p:cNvSpPr>
          <p:nvPr userDrawn="1"/>
        </p:nvSpPr>
        <p:spPr bwMode="auto">
          <a:xfrm>
            <a:off x="307945" y="6515511"/>
            <a:ext cx="1324402" cy="246221"/>
          </a:xfrm>
          <a:prstGeom prst="rect">
            <a:avLst/>
          </a:prstGeom>
          <a:noFill/>
          <a:ln>
            <a:noFill/>
          </a:ln>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fontAlgn="base" hangingPunct="1">
              <a:spcBef>
                <a:spcPct val="0"/>
              </a:spcBef>
              <a:spcAft>
                <a:spcPct val="0"/>
              </a:spcAft>
              <a:defRPr/>
            </a:pPr>
            <a:r>
              <a:rPr lang="fr-FR" sz="1000" dirty="0">
                <a:solidFill>
                  <a:srgbClr val="343735"/>
                </a:solidFill>
                <a:latin typeface="Trebuchet MS" pitchFamily="34" charset="0"/>
                <a:ea typeface="MS PGothic" pitchFamily="34" charset="-128"/>
              </a:rPr>
              <a:t>VIATYS | Kit Créatif</a:t>
            </a:r>
          </a:p>
        </p:txBody>
      </p:sp>
    </p:spTree>
    <p:extLst>
      <p:ext uri="{BB962C8B-B14F-4D97-AF65-F5344CB8AC3E}">
        <p14:creationId xmlns:p14="http://schemas.microsoft.com/office/powerpoint/2010/main" val="80251517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1" r:id="rId9"/>
    <p:sldLayoutId id="2147483672" r:id="rId10"/>
    <p:sldLayoutId id="2147483673" r:id="rId11"/>
    <p:sldLayoutId id="2147483674" r:id="rId12"/>
    <p:sldLayoutId id="2147483675" r:id="rId13"/>
    <p:sldLayoutId id="2147483676" r:id="rId14"/>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4"/>
          </p:nvPr>
        </p:nvSpPr>
        <p:spPr/>
        <p:txBody>
          <a:bodyPr/>
          <a:lstStyle/>
          <a:p>
            <a:r>
              <a:rPr lang="fr-FR" dirty="0"/>
              <a:t>La communauté de travail en droit français</a:t>
            </a:r>
          </a:p>
        </p:txBody>
      </p:sp>
      <p:sp>
        <p:nvSpPr>
          <p:cNvPr id="3" name="Espace réservé du texte 2"/>
          <p:cNvSpPr>
            <a:spLocks noGrp="1"/>
          </p:cNvSpPr>
          <p:nvPr>
            <p:ph type="body" sz="quarter" idx="11"/>
          </p:nvPr>
        </p:nvSpPr>
        <p:spPr/>
        <p:txBody>
          <a:bodyPr>
            <a:normAutofit lnSpcReduction="10000"/>
          </a:bodyPr>
          <a:lstStyle/>
          <a:p>
            <a:r>
              <a:rPr lang="fr-FR" dirty="0"/>
              <a:t>Maud </a:t>
            </a:r>
            <a:r>
              <a:rPr lang="fr-FR" dirty="0" err="1"/>
              <a:t>rivolier</a:t>
            </a:r>
            <a:endParaRPr lang="fr-FR" dirty="0"/>
          </a:p>
        </p:txBody>
      </p:sp>
      <p:sp>
        <p:nvSpPr>
          <p:cNvPr id="4" name="Espace réservé du texte 3"/>
          <p:cNvSpPr>
            <a:spLocks noGrp="1"/>
          </p:cNvSpPr>
          <p:nvPr>
            <p:ph type="body" sz="quarter" idx="15"/>
          </p:nvPr>
        </p:nvSpPr>
        <p:spPr/>
        <p:txBody>
          <a:bodyPr/>
          <a:lstStyle/>
          <a:p>
            <a:r>
              <a:rPr lang="fr-FR" dirty="0"/>
              <a:t>Juin 2022</a:t>
            </a:r>
          </a:p>
        </p:txBody>
      </p:sp>
      <p:sp>
        <p:nvSpPr>
          <p:cNvPr id="5" name="Ellipse 4">
            <a:extLst>
              <a:ext uri="{FF2B5EF4-FFF2-40B4-BE49-F238E27FC236}">
                <a16:creationId xmlns:a16="http://schemas.microsoft.com/office/drawing/2014/main" id="{AF882EF8-9590-496D-ABEF-24F805FF050C}"/>
              </a:ext>
            </a:extLst>
          </p:cNvPr>
          <p:cNvSpPr/>
          <p:nvPr/>
        </p:nvSpPr>
        <p:spPr>
          <a:xfrm>
            <a:off x="457200" y="723899"/>
            <a:ext cx="2286000" cy="714375"/>
          </a:xfrm>
          <a:prstGeom prst="ellipse">
            <a:avLst/>
          </a:prstGeom>
          <a:solidFill>
            <a:srgbClr val="A62E38"/>
          </a:solidFill>
          <a:ln>
            <a:solidFill>
              <a:srgbClr val="A62E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620583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025" y="83865"/>
            <a:ext cx="9337400" cy="554038"/>
          </a:xfrm>
        </p:spPr>
        <p:txBody>
          <a:bodyPr/>
          <a:lstStyle/>
          <a:p>
            <a:pPr algn="l"/>
            <a:r>
              <a:rPr lang="fr-FR" b="1" dirty="0"/>
              <a:t>I. Les conceptions de la </a:t>
            </a:r>
            <a:r>
              <a:rPr lang="fr-FR" b="1" dirty="0" err="1"/>
              <a:t>communaute</a:t>
            </a:r>
            <a:r>
              <a:rPr lang="fr-FR" b="1" dirty="0"/>
              <a:t> de travail dans la doctrine</a:t>
            </a:r>
          </a:p>
        </p:txBody>
      </p:sp>
      <p:sp>
        <p:nvSpPr>
          <p:cNvPr id="7" name="Espace réservé du texte 2">
            <a:extLst>
              <a:ext uri="{FF2B5EF4-FFF2-40B4-BE49-F238E27FC236}">
                <a16:creationId xmlns:a16="http://schemas.microsoft.com/office/drawing/2014/main" id="{012DC223-48AF-4C52-AEB3-D17465D25BBF}"/>
              </a:ext>
            </a:extLst>
          </p:cNvPr>
          <p:cNvSpPr>
            <a:spLocks noGrp="1"/>
          </p:cNvSpPr>
          <p:nvPr>
            <p:ph type="body" sz="quarter" idx="10"/>
          </p:nvPr>
        </p:nvSpPr>
        <p:spPr>
          <a:xfrm>
            <a:off x="350489" y="1470897"/>
            <a:ext cx="8347196" cy="433388"/>
          </a:xfrm>
        </p:spPr>
        <p:txBody>
          <a:bodyPr/>
          <a:lstStyle/>
          <a:p>
            <a:r>
              <a:rPr lang="fr-FR" i="0" dirty="0"/>
              <a:t>4. La collectivité de travail éclatée</a:t>
            </a:r>
            <a:endParaRPr lang="fr-FR" sz="2000" b="1" dirty="0"/>
          </a:p>
        </p:txBody>
      </p:sp>
      <p:sp>
        <p:nvSpPr>
          <p:cNvPr id="24" name="Text Placeholder 8">
            <a:extLst>
              <a:ext uri="{FF2B5EF4-FFF2-40B4-BE49-F238E27FC236}">
                <a16:creationId xmlns:a16="http://schemas.microsoft.com/office/drawing/2014/main" id="{02B45230-D9A4-43A7-8749-7C5E9D0B9089}"/>
              </a:ext>
            </a:extLst>
          </p:cNvPr>
          <p:cNvSpPr txBox="1">
            <a:spLocks/>
          </p:cNvSpPr>
          <p:nvPr/>
        </p:nvSpPr>
        <p:spPr>
          <a:xfrm>
            <a:off x="581022" y="2160944"/>
            <a:ext cx="10829097" cy="4050670"/>
          </a:xfrm>
          <a:prstGeom prst="rect">
            <a:avLst/>
          </a:prstGeom>
        </p:spPr>
        <p:txBody>
          <a:bodyPr lIns="0" tIns="0" rIns="0" bIns="0" anchor="ctr"/>
          <a:lstStyle/>
          <a:p>
            <a:pPr algn="just"/>
            <a:br>
              <a:rPr lang="fr-FR" sz="2000" dirty="0"/>
            </a:br>
            <a:r>
              <a:rPr lang="fr-FR" sz="2000" dirty="0"/>
              <a:t>Depuis le début des années 1980, les auteurs évoquent de plus en plus la collectivité de travail pour désigner de </a:t>
            </a:r>
            <a:r>
              <a:rPr lang="fr-FR" sz="2000" u="sng" dirty="0"/>
              <a:t>nouvelles formes de communautés de travailleurs moins stables et moins solides</a:t>
            </a:r>
            <a:r>
              <a:rPr lang="fr-FR" sz="2000" dirty="0"/>
              <a:t> en raison de la complexification des modes d’organisation du travail. </a:t>
            </a:r>
            <a:br>
              <a:rPr lang="fr-FR" sz="2000" dirty="0"/>
            </a:br>
            <a:br>
              <a:rPr lang="fr-FR" sz="2000" dirty="0"/>
            </a:br>
            <a:r>
              <a:rPr lang="fr-FR" sz="2000" dirty="0"/>
              <a:t>Ce phénomène a un nom. La doctrine parle d’</a:t>
            </a:r>
            <a:r>
              <a:rPr lang="fr-FR" sz="2000" b="1" u="sng" dirty="0"/>
              <a:t>’éclatement de la collectivité de travail</a:t>
            </a:r>
            <a:r>
              <a:rPr lang="fr-FR" sz="2000" b="1" dirty="0"/>
              <a:t>”. </a:t>
            </a:r>
            <a:endParaRPr lang="fr-FR"/>
          </a:p>
          <a:p>
            <a:endParaRPr lang="fr-FR" sz="2000" dirty="0"/>
          </a:p>
          <a:p>
            <a:r>
              <a:rPr lang="fr-FR" sz="2000" dirty="0"/>
              <a:t>	</a:t>
            </a:r>
            <a:r>
              <a:rPr lang="fr-FR" u="sng" dirty="0"/>
              <a:t>3 grandes manifestations de cette collectivité de travail éclatée </a:t>
            </a:r>
            <a:r>
              <a:rPr lang="fr-FR" dirty="0"/>
              <a:t>: </a:t>
            </a:r>
            <a:br>
              <a:rPr lang="fr-FR" dirty="0"/>
            </a:br>
            <a:r>
              <a:rPr lang="fr-FR" dirty="0"/>
              <a:t>	-L’extériorisation de l’emploi (</a:t>
            </a:r>
            <a:r>
              <a:rPr lang="fr-FR" i="1" dirty="0" err="1"/>
              <a:t>eksternalizacja</a:t>
            </a:r>
            <a:r>
              <a:rPr lang="fr-FR" dirty="0"/>
              <a:t>)</a:t>
            </a:r>
            <a:br>
              <a:rPr lang="fr-FR" dirty="0"/>
            </a:br>
            <a:r>
              <a:rPr lang="fr-FR" dirty="0"/>
              <a:t>	-La flexibilisation du travail (</a:t>
            </a:r>
            <a:r>
              <a:rPr lang="fr-FR" i="1" dirty="0" err="1"/>
              <a:t>uelastycznienie</a:t>
            </a:r>
            <a:r>
              <a:rPr lang="fr-FR" dirty="0"/>
              <a:t>)</a:t>
            </a:r>
            <a:br>
              <a:rPr lang="fr-FR" dirty="0"/>
            </a:br>
            <a:r>
              <a:rPr lang="fr-FR" dirty="0"/>
              <a:t>	-La perte du rôle intégrateur du travail </a:t>
            </a:r>
          </a:p>
          <a:p>
            <a:br>
              <a:rPr lang="fr-FR" dirty="0"/>
            </a:br>
            <a:br>
              <a:rPr lang="fr-FR" dirty="0"/>
            </a:br>
            <a:endParaRPr lang="en-US" b="1" dirty="0">
              <a:solidFill>
                <a:schemeClr val="accent3"/>
              </a:solidFill>
              <a:latin typeface="+mj-lt"/>
            </a:endParaRPr>
          </a:p>
        </p:txBody>
      </p:sp>
      <p:sp>
        <p:nvSpPr>
          <p:cNvPr id="8" name="Ellipse 7">
            <a:extLst>
              <a:ext uri="{FF2B5EF4-FFF2-40B4-BE49-F238E27FC236}">
                <a16:creationId xmlns:a16="http://schemas.microsoft.com/office/drawing/2014/main" id="{29BAC5A6-52C9-4384-BC14-CBADFD036A7E}"/>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a:extLst>
              <a:ext uri="{FF2B5EF4-FFF2-40B4-BE49-F238E27FC236}">
                <a16:creationId xmlns:a16="http://schemas.microsoft.com/office/drawing/2014/main" id="{AB624697-08F8-467C-AE06-4E88E8678405}"/>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0818080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025" y="83865"/>
            <a:ext cx="9337400" cy="554038"/>
          </a:xfrm>
        </p:spPr>
        <p:txBody>
          <a:bodyPr/>
          <a:lstStyle/>
          <a:p>
            <a:pPr algn="l"/>
            <a:r>
              <a:rPr lang="fr-FR" b="1" dirty="0"/>
              <a:t>I. Les conceptions de la </a:t>
            </a:r>
            <a:r>
              <a:rPr lang="fr-FR" b="1" dirty="0" err="1"/>
              <a:t>communaute</a:t>
            </a:r>
            <a:r>
              <a:rPr lang="fr-FR" b="1" dirty="0"/>
              <a:t> de travail dans la doctrine</a:t>
            </a:r>
          </a:p>
        </p:txBody>
      </p:sp>
      <p:sp>
        <p:nvSpPr>
          <p:cNvPr id="7" name="Espace réservé du texte 2">
            <a:extLst>
              <a:ext uri="{FF2B5EF4-FFF2-40B4-BE49-F238E27FC236}">
                <a16:creationId xmlns:a16="http://schemas.microsoft.com/office/drawing/2014/main" id="{012DC223-48AF-4C52-AEB3-D17465D25BBF}"/>
              </a:ext>
            </a:extLst>
          </p:cNvPr>
          <p:cNvSpPr>
            <a:spLocks noGrp="1"/>
          </p:cNvSpPr>
          <p:nvPr>
            <p:ph type="body" sz="quarter" idx="10"/>
          </p:nvPr>
        </p:nvSpPr>
        <p:spPr>
          <a:xfrm>
            <a:off x="247650" y="1101903"/>
            <a:ext cx="8347196" cy="433388"/>
          </a:xfrm>
        </p:spPr>
        <p:txBody>
          <a:bodyPr/>
          <a:lstStyle/>
          <a:p>
            <a:r>
              <a:rPr lang="fr-FR" i="0" dirty="0"/>
              <a:t>4. La collectivité de travail éclatée</a:t>
            </a:r>
            <a:endParaRPr lang="fr-FR" sz="2000" b="1" dirty="0"/>
          </a:p>
        </p:txBody>
      </p:sp>
      <p:sp>
        <p:nvSpPr>
          <p:cNvPr id="24" name="Text Placeholder 8">
            <a:extLst>
              <a:ext uri="{FF2B5EF4-FFF2-40B4-BE49-F238E27FC236}">
                <a16:creationId xmlns:a16="http://schemas.microsoft.com/office/drawing/2014/main" id="{02B45230-D9A4-43A7-8749-7C5E9D0B9089}"/>
              </a:ext>
            </a:extLst>
          </p:cNvPr>
          <p:cNvSpPr txBox="1">
            <a:spLocks/>
          </p:cNvSpPr>
          <p:nvPr/>
        </p:nvSpPr>
        <p:spPr>
          <a:xfrm>
            <a:off x="581022" y="2160944"/>
            <a:ext cx="10829097" cy="4050670"/>
          </a:xfrm>
          <a:prstGeom prst="rect">
            <a:avLst/>
          </a:prstGeom>
        </p:spPr>
        <p:txBody>
          <a:bodyPr lIns="0" tIns="0" rIns="0" bIns="0" anchor="ctr"/>
          <a:lstStyle/>
          <a:p>
            <a:pPr fontAlgn="base"/>
            <a:br>
              <a:rPr lang="fr-FR" dirty="0"/>
            </a:br>
            <a:endParaRPr lang="fr-FR" dirty="0"/>
          </a:p>
          <a:p>
            <a:pPr fontAlgn="base"/>
            <a:r>
              <a:rPr lang="fr-FR" sz="1600" b="1" dirty="0"/>
              <a:t>Première manifestation : l’extériorisation de l’emploi</a:t>
            </a:r>
          </a:p>
          <a:p>
            <a:pPr fontAlgn="base"/>
            <a:endParaRPr lang="fr-FR" sz="1600" dirty="0"/>
          </a:p>
          <a:p>
            <a:r>
              <a:rPr lang="fr-FR" sz="1600" dirty="0"/>
              <a:t>On entend par là la situation de coexistence dans une même entreprise de salariés qui n’ont pas le même employeur.</a:t>
            </a:r>
          </a:p>
          <a:p>
            <a:r>
              <a:rPr lang="fr-FR" sz="1600" dirty="0"/>
              <a:t> </a:t>
            </a:r>
            <a:br>
              <a:rPr lang="fr-FR" sz="1600" dirty="0"/>
            </a:br>
            <a:br>
              <a:rPr lang="fr-FR" sz="1600" dirty="0"/>
            </a:br>
            <a:r>
              <a:rPr lang="fr-FR" sz="1600" dirty="0">
                <a:solidFill>
                  <a:srgbClr val="0070C0"/>
                </a:solidFill>
              </a:rPr>
              <a:t>J. De Maillard, L’éclatement de la collectivité de travail, Dr. soc., 1979, p. 323 </a:t>
            </a:r>
            <a:r>
              <a:rPr lang="fr-FR" sz="1600" dirty="0"/>
              <a:t>: </a:t>
            </a:r>
            <a:endParaRPr lang="fr-FR"/>
          </a:p>
          <a:p>
            <a:endParaRPr lang="fr-FR" sz="1600" dirty="0"/>
          </a:p>
          <a:p>
            <a:pPr algn="just"/>
            <a:r>
              <a:rPr lang="fr-FR" sz="1600" dirty="0"/>
              <a:t>“L’observation plus attentive de la communauté sociale fait apparaître qu’elle n’est pas juridiquement identifiée de la même manière et qu’</a:t>
            </a:r>
            <a:r>
              <a:rPr lang="fr-FR" sz="1600" u="sng" dirty="0"/>
              <a:t>au sein de cette entité, voire à l’intérieur d’un même service ou d’un même atelier, coexistent des personnels dont la société d'appartenance n’est pas la même et qui se voient appliquer des statuts professionnels et des règles de droit du travail fort différents</a:t>
            </a:r>
            <a:r>
              <a:rPr lang="fr-FR" sz="1600" dirty="0"/>
              <a:t>.”. </a:t>
            </a:r>
          </a:p>
          <a:p>
            <a:br>
              <a:rPr lang="fr-FR" dirty="0"/>
            </a:br>
            <a:br>
              <a:rPr lang="fr-FR" dirty="0"/>
            </a:br>
            <a:br>
              <a:rPr lang="fr-FR" dirty="0"/>
            </a:br>
            <a:br>
              <a:rPr lang="fr-FR" dirty="0"/>
            </a:br>
            <a:endParaRPr lang="en-US" b="1" dirty="0">
              <a:solidFill>
                <a:schemeClr val="accent3"/>
              </a:solidFill>
              <a:latin typeface="+mj-lt"/>
            </a:endParaRPr>
          </a:p>
        </p:txBody>
      </p:sp>
      <p:sp>
        <p:nvSpPr>
          <p:cNvPr id="8" name="Ellipse 7">
            <a:extLst>
              <a:ext uri="{FF2B5EF4-FFF2-40B4-BE49-F238E27FC236}">
                <a16:creationId xmlns:a16="http://schemas.microsoft.com/office/drawing/2014/main" id="{29BAC5A6-52C9-4384-BC14-CBADFD036A7E}"/>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a:extLst>
              <a:ext uri="{FF2B5EF4-FFF2-40B4-BE49-F238E27FC236}">
                <a16:creationId xmlns:a16="http://schemas.microsoft.com/office/drawing/2014/main" id="{AB624697-08F8-467C-AE06-4E88E8678405}"/>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47953789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025" y="83865"/>
            <a:ext cx="9337400" cy="554038"/>
          </a:xfrm>
        </p:spPr>
        <p:txBody>
          <a:bodyPr/>
          <a:lstStyle/>
          <a:p>
            <a:pPr algn="l"/>
            <a:r>
              <a:rPr lang="fr-FR" b="1" dirty="0"/>
              <a:t>I. Les conceptions de la </a:t>
            </a:r>
            <a:r>
              <a:rPr lang="fr-FR" b="1" dirty="0" err="1"/>
              <a:t>communaute</a:t>
            </a:r>
            <a:r>
              <a:rPr lang="fr-FR" b="1" dirty="0"/>
              <a:t> de travail dans la doctrine</a:t>
            </a:r>
          </a:p>
        </p:txBody>
      </p:sp>
      <p:sp>
        <p:nvSpPr>
          <p:cNvPr id="7" name="Espace réservé du texte 2">
            <a:extLst>
              <a:ext uri="{FF2B5EF4-FFF2-40B4-BE49-F238E27FC236}">
                <a16:creationId xmlns:a16="http://schemas.microsoft.com/office/drawing/2014/main" id="{012DC223-48AF-4C52-AEB3-D17465D25BBF}"/>
              </a:ext>
            </a:extLst>
          </p:cNvPr>
          <p:cNvSpPr>
            <a:spLocks noGrp="1"/>
          </p:cNvSpPr>
          <p:nvPr>
            <p:ph type="body" sz="quarter" idx="10"/>
          </p:nvPr>
        </p:nvSpPr>
        <p:spPr>
          <a:xfrm>
            <a:off x="247650" y="1101903"/>
            <a:ext cx="8347196" cy="433388"/>
          </a:xfrm>
        </p:spPr>
        <p:txBody>
          <a:bodyPr/>
          <a:lstStyle/>
          <a:p>
            <a:r>
              <a:rPr lang="fr-FR" i="0" dirty="0"/>
              <a:t>4. La collectivité de travail éclatée</a:t>
            </a:r>
            <a:endParaRPr lang="fr-FR" sz="2000" b="1" dirty="0"/>
          </a:p>
        </p:txBody>
      </p:sp>
      <p:sp>
        <p:nvSpPr>
          <p:cNvPr id="24" name="Text Placeholder 8">
            <a:extLst>
              <a:ext uri="{FF2B5EF4-FFF2-40B4-BE49-F238E27FC236}">
                <a16:creationId xmlns:a16="http://schemas.microsoft.com/office/drawing/2014/main" id="{02B45230-D9A4-43A7-8749-7C5E9D0B9089}"/>
              </a:ext>
            </a:extLst>
          </p:cNvPr>
          <p:cNvSpPr txBox="1">
            <a:spLocks/>
          </p:cNvSpPr>
          <p:nvPr/>
        </p:nvSpPr>
        <p:spPr>
          <a:xfrm>
            <a:off x="581022" y="2160944"/>
            <a:ext cx="10829097" cy="4050670"/>
          </a:xfrm>
          <a:prstGeom prst="rect">
            <a:avLst/>
          </a:prstGeom>
        </p:spPr>
        <p:txBody>
          <a:bodyPr lIns="0" tIns="0" rIns="0" bIns="0" anchor="ctr"/>
          <a:lstStyle/>
          <a:p>
            <a:pPr fontAlgn="base"/>
            <a:br>
              <a:rPr lang="fr-FR" dirty="0"/>
            </a:br>
            <a:endParaRPr lang="fr-FR" dirty="0"/>
          </a:p>
          <a:p>
            <a:pPr fontAlgn="base"/>
            <a:endParaRPr lang="fr-FR" sz="1400" dirty="0"/>
          </a:p>
          <a:p>
            <a:pPr fontAlgn="base"/>
            <a:endParaRPr lang="fr-FR" sz="1400" dirty="0"/>
          </a:p>
          <a:p>
            <a:pPr fontAlgn="base"/>
            <a:endParaRPr lang="fr-FR" sz="1400" dirty="0"/>
          </a:p>
          <a:p>
            <a:pPr fontAlgn="base"/>
            <a:endParaRPr lang="fr-FR" sz="1400" dirty="0"/>
          </a:p>
          <a:p>
            <a:pPr fontAlgn="base"/>
            <a:endParaRPr lang="fr-FR" sz="1400" dirty="0"/>
          </a:p>
          <a:p>
            <a:pPr fontAlgn="base"/>
            <a:r>
              <a:rPr lang="fr-FR" sz="1600" b="1" dirty="0"/>
              <a:t>Deuxième manifestation : la flexibilisation du travail </a:t>
            </a:r>
          </a:p>
          <a:p>
            <a:endParaRPr lang="fr-FR" sz="1600" dirty="0"/>
          </a:p>
          <a:p>
            <a:r>
              <a:rPr lang="fr-FR" sz="1600" dirty="0"/>
              <a:t>	=&gt; Pour répondre à leurs objectifs de profit, les dirigeants font de la communauté de travail une variable d’ajustement, recomposée en permanence selon les intérêts économiques. </a:t>
            </a:r>
            <a:br>
              <a:rPr lang="fr-FR" sz="1400" dirty="0"/>
            </a:br>
            <a:endParaRPr lang="fr-FR" sz="1600" dirty="0"/>
          </a:p>
          <a:p>
            <a:pPr algn="just"/>
            <a:r>
              <a:rPr lang="fr-FR" sz="1600" dirty="0">
                <a:solidFill>
                  <a:srgbClr val="0070C0"/>
                </a:solidFill>
              </a:rPr>
              <a:t>C. </a:t>
            </a:r>
            <a:r>
              <a:rPr lang="fr-FR" sz="1600" dirty="0" err="1">
                <a:solidFill>
                  <a:srgbClr val="0070C0"/>
                </a:solidFill>
              </a:rPr>
              <a:t>Hannoun</a:t>
            </a:r>
            <a:r>
              <a:rPr lang="fr-FR" sz="1600" dirty="0">
                <a:solidFill>
                  <a:srgbClr val="0070C0"/>
                </a:solidFill>
              </a:rPr>
              <a:t>, La communauté de travail et la création de valeur financière, Mélanges François </a:t>
            </a:r>
            <a:r>
              <a:rPr lang="fr-FR" sz="1600" dirty="0" err="1">
                <a:solidFill>
                  <a:srgbClr val="0070C0"/>
                </a:solidFill>
              </a:rPr>
              <a:t>Gaudu</a:t>
            </a:r>
            <a:r>
              <a:rPr lang="fr-FR" sz="1600" dirty="0">
                <a:solidFill>
                  <a:srgbClr val="0070C0"/>
                </a:solidFill>
              </a:rPr>
              <a:t>, 2014, p. 281  </a:t>
            </a:r>
            <a:r>
              <a:rPr lang="fr-FR" sz="1600" dirty="0"/>
              <a:t>: </a:t>
            </a:r>
          </a:p>
          <a:p>
            <a:pPr algn="just"/>
            <a:endParaRPr lang="fr-FR" sz="1600" dirty="0"/>
          </a:p>
          <a:p>
            <a:pPr algn="just"/>
            <a:r>
              <a:rPr lang="fr-FR" sz="1600" dirty="0"/>
              <a:t>“Pour le financier, mesurer le potentiel de la communauté de travail, ce n’est pas apprécier sa compétence, mais sa capacité à développer des gains de productivité, à savoir, produire plus, en coûtant le moins cher possible. </a:t>
            </a:r>
            <a:r>
              <a:rPr lang="fr-FR" sz="1600" b="1" dirty="0"/>
              <a:t>Ramenée ainsi à la seule dimension de son coût, la communauté de travail se trouve dématérialisée en ce sens qu’elle se trouve réduite à des données chiffrées</a:t>
            </a:r>
            <a:r>
              <a:rPr lang="fr-FR" sz="1600" dirty="0"/>
              <a:t>, celle de la masse salariale, de son volume et de son coût.</a:t>
            </a:r>
          </a:p>
          <a:p>
            <a:pPr algn="just"/>
            <a:endParaRPr lang="fr-FR" sz="1600" dirty="0"/>
          </a:p>
          <a:p>
            <a:pPr algn="just"/>
            <a:r>
              <a:rPr lang="fr-FR" sz="1600" dirty="0"/>
              <a:t>La réorganisation et la flexibilisation de l’emploi salarié vont remettre en cause les composantes temporelles, géographiques et culturelles qui déterminent l’ossature ou la structure de la communauté de travail dans l’entreprise industrielle. </a:t>
            </a:r>
            <a:r>
              <a:rPr lang="fr-FR" sz="1600" b="1" dirty="0"/>
              <a:t>Faire du travail un coût variable impose de le rendre liquide, donc mobile, temporaire et précaire. Le lien social se trouve de la sorte affecté à sa racine</a:t>
            </a:r>
            <a:r>
              <a:rPr lang="fr-FR" sz="1600" dirty="0"/>
              <a:t>. La recherche, dans une perspective financière, des gains de productivité de la communauté de travail devrait conduire logiquement, dans un schéma poussé à l’extrême, à sa dissolution sur un plan sociologique au profit de la constitution d’une bourse de travail composée de personnes employables dans la juste mesure des besoins de l’entreprise”.</a:t>
            </a:r>
            <a:r>
              <a:rPr lang="fr-FR" sz="2000" dirty="0"/>
              <a:t> </a:t>
            </a:r>
          </a:p>
          <a:p>
            <a:br>
              <a:rPr lang="fr-FR" dirty="0"/>
            </a:br>
            <a:br>
              <a:rPr lang="fr-FR" dirty="0"/>
            </a:br>
            <a:br>
              <a:rPr lang="fr-FR" dirty="0"/>
            </a:br>
            <a:br>
              <a:rPr lang="fr-FR" dirty="0"/>
            </a:br>
            <a:br>
              <a:rPr lang="fr-FR" dirty="0"/>
            </a:br>
            <a:br>
              <a:rPr lang="fr-FR" dirty="0"/>
            </a:br>
            <a:endParaRPr lang="en-US" b="1" dirty="0">
              <a:solidFill>
                <a:schemeClr val="accent3"/>
              </a:solidFill>
              <a:latin typeface="+mj-lt"/>
            </a:endParaRPr>
          </a:p>
        </p:txBody>
      </p:sp>
      <p:sp>
        <p:nvSpPr>
          <p:cNvPr id="8" name="Ellipse 7">
            <a:extLst>
              <a:ext uri="{FF2B5EF4-FFF2-40B4-BE49-F238E27FC236}">
                <a16:creationId xmlns:a16="http://schemas.microsoft.com/office/drawing/2014/main" id="{29BAC5A6-52C9-4384-BC14-CBADFD036A7E}"/>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a:extLst>
              <a:ext uri="{FF2B5EF4-FFF2-40B4-BE49-F238E27FC236}">
                <a16:creationId xmlns:a16="http://schemas.microsoft.com/office/drawing/2014/main" id="{AB624697-08F8-467C-AE06-4E88E8678405}"/>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1750102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025" y="83865"/>
            <a:ext cx="9337400" cy="554038"/>
          </a:xfrm>
        </p:spPr>
        <p:txBody>
          <a:bodyPr/>
          <a:lstStyle/>
          <a:p>
            <a:pPr algn="l"/>
            <a:r>
              <a:rPr lang="fr-FR" b="1" dirty="0"/>
              <a:t>I. Les conceptions de la </a:t>
            </a:r>
            <a:r>
              <a:rPr lang="fr-FR" b="1" dirty="0" err="1"/>
              <a:t>communaute</a:t>
            </a:r>
            <a:r>
              <a:rPr lang="fr-FR" b="1" dirty="0"/>
              <a:t> de travail dans la doctrine</a:t>
            </a:r>
          </a:p>
        </p:txBody>
      </p:sp>
      <p:sp>
        <p:nvSpPr>
          <p:cNvPr id="7" name="Espace réservé du texte 2">
            <a:extLst>
              <a:ext uri="{FF2B5EF4-FFF2-40B4-BE49-F238E27FC236}">
                <a16:creationId xmlns:a16="http://schemas.microsoft.com/office/drawing/2014/main" id="{012DC223-48AF-4C52-AEB3-D17465D25BBF}"/>
              </a:ext>
            </a:extLst>
          </p:cNvPr>
          <p:cNvSpPr>
            <a:spLocks noGrp="1"/>
          </p:cNvSpPr>
          <p:nvPr>
            <p:ph type="body" sz="quarter" idx="10"/>
          </p:nvPr>
        </p:nvSpPr>
        <p:spPr>
          <a:xfrm>
            <a:off x="247650" y="1349594"/>
            <a:ext cx="8347196" cy="433388"/>
          </a:xfrm>
        </p:spPr>
        <p:txBody>
          <a:bodyPr/>
          <a:lstStyle/>
          <a:p>
            <a:r>
              <a:rPr lang="fr-FR" i="0" dirty="0"/>
              <a:t>4. La collectivité de travail éclatée</a:t>
            </a:r>
            <a:endParaRPr lang="fr-FR" sz="2000" b="1" dirty="0"/>
          </a:p>
        </p:txBody>
      </p:sp>
      <p:sp>
        <p:nvSpPr>
          <p:cNvPr id="24" name="Text Placeholder 8">
            <a:extLst>
              <a:ext uri="{FF2B5EF4-FFF2-40B4-BE49-F238E27FC236}">
                <a16:creationId xmlns:a16="http://schemas.microsoft.com/office/drawing/2014/main" id="{02B45230-D9A4-43A7-8749-7C5E9D0B9089}"/>
              </a:ext>
            </a:extLst>
          </p:cNvPr>
          <p:cNvSpPr txBox="1">
            <a:spLocks/>
          </p:cNvSpPr>
          <p:nvPr/>
        </p:nvSpPr>
        <p:spPr>
          <a:xfrm>
            <a:off x="581025" y="2494673"/>
            <a:ext cx="10829097" cy="4050670"/>
          </a:xfrm>
          <a:prstGeom prst="rect">
            <a:avLst/>
          </a:prstGeom>
        </p:spPr>
        <p:txBody>
          <a:bodyPr lIns="0" tIns="0" rIns="0" bIns="0" anchor="ctr"/>
          <a:lstStyle/>
          <a:p>
            <a:pPr fontAlgn="base"/>
            <a:br>
              <a:rPr lang="fr-FR" dirty="0"/>
            </a:br>
            <a:endParaRPr lang="fr-FR" dirty="0"/>
          </a:p>
          <a:p>
            <a:pPr fontAlgn="base"/>
            <a:endParaRPr lang="fr-FR" sz="1400" dirty="0"/>
          </a:p>
          <a:p>
            <a:pPr fontAlgn="base"/>
            <a:r>
              <a:rPr lang="fr-FR" b="1" dirty="0"/>
              <a:t>Troisième manifestation : la perte du rôle intégrateur du travail </a:t>
            </a:r>
          </a:p>
          <a:p>
            <a:r>
              <a:rPr lang="fr-FR" sz="1600" dirty="0"/>
              <a:t>	</a:t>
            </a:r>
          </a:p>
          <a:p>
            <a:pPr algn="just"/>
            <a:r>
              <a:rPr lang="fr-FR" dirty="0"/>
              <a:t>La conception du travail, comme permettant de donner à chacun sa place dans la société, a changé. </a:t>
            </a:r>
          </a:p>
          <a:p>
            <a:pPr algn="just"/>
            <a:endParaRPr lang="fr-FR" dirty="0"/>
          </a:p>
          <a:p>
            <a:pPr algn="just"/>
            <a:r>
              <a:rPr lang="fr-FR" dirty="0"/>
              <a:t>Elle s’accompagne d’un manque de prévisibilité des parcours professionnels qui entraîne un recul de l’appartenance stable à une unique communauté de travail. </a:t>
            </a:r>
          </a:p>
          <a:p>
            <a:pPr algn="just"/>
            <a:endParaRPr lang="fr-FR" dirty="0"/>
          </a:p>
          <a:p>
            <a:pPr algn="just"/>
            <a:r>
              <a:rPr lang="fr-FR" dirty="0"/>
              <a:t>Qu’ils soient subis ou choisis, ces nouveaux rapports au travail conduisent à isoler le travailleur et font perdre au travail son rôle d’intégrateur social.</a:t>
            </a:r>
          </a:p>
          <a:p>
            <a:br>
              <a:rPr lang="fr-FR" dirty="0"/>
            </a:br>
            <a:br>
              <a:rPr lang="fr-FR" dirty="0"/>
            </a:br>
            <a:br>
              <a:rPr lang="fr-FR" dirty="0"/>
            </a:br>
            <a:br>
              <a:rPr lang="fr-FR" dirty="0"/>
            </a:br>
            <a:br>
              <a:rPr lang="fr-FR" dirty="0"/>
            </a:br>
            <a:br>
              <a:rPr lang="fr-FR" dirty="0"/>
            </a:br>
            <a:br>
              <a:rPr lang="fr-FR" dirty="0"/>
            </a:br>
            <a:br>
              <a:rPr lang="fr-FR" dirty="0"/>
            </a:br>
            <a:endParaRPr lang="en-US" b="1" dirty="0">
              <a:solidFill>
                <a:schemeClr val="accent3"/>
              </a:solidFill>
              <a:latin typeface="+mj-lt"/>
            </a:endParaRPr>
          </a:p>
        </p:txBody>
      </p:sp>
      <p:sp>
        <p:nvSpPr>
          <p:cNvPr id="8" name="Ellipse 7">
            <a:extLst>
              <a:ext uri="{FF2B5EF4-FFF2-40B4-BE49-F238E27FC236}">
                <a16:creationId xmlns:a16="http://schemas.microsoft.com/office/drawing/2014/main" id="{29BAC5A6-52C9-4384-BC14-CBADFD036A7E}"/>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a:extLst>
              <a:ext uri="{FF2B5EF4-FFF2-40B4-BE49-F238E27FC236}">
                <a16:creationId xmlns:a16="http://schemas.microsoft.com/office/drawing/2014/main" id="{AB624697-08F8-467C-AE06-4E88E8678405}"/>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5318723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025" y="83865"/>
            <a:ext cx="9337400" cy="554038"/>
          </a:xfrm>
        </p:spPr>
        <p:txBody>
          <a:bodyPr/>
          <a:lstStyle/>
          <a:p>
            <a:pPr algn="l"/>
            <a:r>
              <a:rPr lang="fr-FR" b="1" dirty="0"/>
              <a:t>II. Le recours a la </a:t>
            </a:r>
            <a:r>
              <a:rPr lang="fr-FR" b="1" dirty="0" err="1"/>
              <a:t>communaute</a:t>
            </a:r>
            <a:r>
              <a:rPr lang="fr-FR" b="1" dirty="0"/>
              <a:t> de travail dans le droit positif</a:t>
            </a:r>
          </a:p>
        </p:txBody>
      </p:sp>
      <p:sp>
        <p:nvSpPr>
          <p:cNvPr id="7" name="Espace réservé du texte 2">
            <a:extLst>
              <a:ext uri="{FF2B5EF4-FFF2-40B4-BE49-F238E27FC236}">
                <a16:creationId xmlns:a16="http://schemas.microsoft.com/office/drawing/2014/main" id="{012DC223-48AF-4C52-AEB3-D17465D25BBF}"/>
              </a:ext>
            </a:extLst>
          </p:cNvPr>
          <p:cNvSpPr>
            <a:spLocks noGrp="1"/>
          </p:cNvSpPr>
          <p:nvPr>
            <p:ph type="body" sz="quarter" idx="10"/>
          </p:nvPr>
        </p:nvSpPr>
        <p:spPr>
          <a:xfrm>
            <a:off x="247650" y="1182729"/>
            <a:ext cx="8347196" cy="433388"/>
          </a:xfrm>
        </p:spPr>
        <p:txBody>
          <a:bodyPr/>
          <a:lstStyle/>
          <a:p>
            <a:r>
              <a:rPr lang="fr-FR" sz="2000" b="1" i="0" dirty="0"/>
              <a:t>La communauté de travail dans le droit positif</a:t>
            </a:r>
          </a:p>
        </p:txBody>
      </p:sp>
      <p:sp>
        <p:nvSpPr>
          <p:cNvPr id="24" name="Text Placeholder 8">
            <a:extLst>
              <a:ext uri="{FF2B5EF4-FFF2-40B4-BE49-F238E27FC236}">
                <a16:creationId xmlns:a16="http://schemas.microsoft.com/office/drawing/2014/main" id="{02B45230-D9A4-43A7-8749-7C5E9D0B9089}"/>
              </a:ext>
            </a:extLst>
          </p:cNvPr>
          <p:cNvSpPr txBox="1">
            <a:spLocks/>
          </p:cNvSpPr>
          <p:nvPr/>
        </p:nvSpPr>
        <p:spPr>
          <a:xfrm>
            <a:off x="263111" y="1799327"/>
            <a:ext cx="11046020" cy="984884"/>
          </a:xfrm>
          <a:prstGeom prst="rect">
            <a:avLst/>
          </a:prstGeom>
        </p:spPr>
        <p:txBody>
          <a:bodyPr lIns="0" tIns="0" rIns="0" bIns="0" anchor="ctr"/>
          <a:lstStyle/>
          <a:p>
            <a:pPr marL="285750" lvl="0" indent="-285750" algn="just">
              <a:spcBef>
                <a:spcPct val="20000"/>
              </a:spcBef>
              <a:buFont typeface="Arial" panose="020B0604020202020204" pitchFamily="34" charset="0"/>
              <a:buChar char="•"/>
              <a:defRPr/>
            </a:pPr>
            <a:r>
              <a:rPr lang="fr-FR" dirty="0"/>
              <a:t>Le législateur et les juges tentent de </a:t>
            </a:r>
            <a:r>
              <a:rPr lang="fr-FR" b="1" dirty="0"/>
              <a:t>reconstituer la communauté de travail </a:t>
            </a:r>
            <a:r>
              <a:rPr lang="fr-FR" dirty="0"/>
              <a:t>pour recomposer la réalité collective du travail cachée par les séparations juridiques sociétaires. </a:t>
            </a:r>
            <a:endParaRPr lang="en-US" b="1" dirty="0">
              <a:solidFill>
                <a:schemeClr val="accent3"/>
              </a:solidFill>
              <a:latin typeface="+mj-lt"/>
            </a:endParaRPr>
          </a:p>
        </p:txBody>
      </p:sp>
      <p:sp>
        <p:nvSpPr>
          <p:cNvPr id="25" name="TextBox 6">
            <a:extLst>
              <a:ext uri="{FF2B5EF4-FFF2-40B4-BE49-F238E27FC236}">
                <a16:creationId xmlns:a16="http://schemas.microsoft.com/office/drawing/2014/main" id="{1C30AFBC-8236-42DD-8FA0-3AD89D404A10}"/>
              </a:ext>
            </a:extLst>
          </p:cNvPr>
          <p:cNvSpPr txBox="1"/>
          <p:nvPr/>
        </p:nvSpPr>
        <p:spPr>
          <a:xfrm>
            <a:off x="247650" y="4333580"/>
            <a:ext cx="11151123" cy="1800493"/>
          </a:xfrm>
          <a:prstGeom prst="rect">
            <a:avLst/>
          </a:prstGeom>
          <a:noFill/>
        </p:spPr>
        <p:txBody>
          <a:bodyPr wrap="square" lIns="0" tIns="0" rIns="0" bIns="0" rtlCol="0">
            <a:spAutoFit/>
          </a:bodyPr>
          <a:lstStyle/>
          <a:p>
            <a:pPr>
              <a:spcAft>
                <a:spcPts val="300"/>
              </a:spcAft>
              <a:buClr>
                <a:schemeClr val="accent1"/>
              </a:buClr>
            </a:pPr>
            <a:r>
              <a:rPr lang="fr-FR" sz="1600" dirty="0">
                <a:solidFill>
                  <a:srgbClr val="0070C0"/>
                </a:solidFill>
              </a:rPr>
              <a:t>P. </a:t>
            </a:r>
            <a:r>
              <a:rPr lang="fr-FR" sz="1600" dirty="0" err="1">
                <a:solidFill>
                  <a:srgbClr val="0070C0"/>
                </a:solidFill>
              </a:rPr>
              <a:t>Sargos</a:t>
            </a:r>
            <a:r>
              <a:rPr lang="fr-FR" sz="1600" dirty="0">
                <a:solidFill>
                  <a:srgbClr val="0070C0"/>
                </a:solidFill>
              </a:rPr>
              <a:t>, La recherche de la vérité de la communauté de travail, Rapport annuel de la Cour de cassation, 2004 </a:t>
            </a:r>
            <a:r>
              <a:rPr lang="fr-FR" sz="1600" dirty="0"/>
              <a:t>: </a:t>
            </a:r>
          </a:p>
          <a:p>
            <a:pPr marL="228600" indent="-228600">
              <a:spcAft>
                <a:spcPts val="300"/>
              </a:spcAft>
              <a:buClr>
                <a:schemeClr val="accent1"/>
              </a:buClr>
              <a:buFont typeface="Wingdings" panose="05000000000000000000" pitchFamily="2" charset="2"/>
              <a:buChar char="Ø"/>
            </a:pPr>
            <a:endParaRPr lang="fr-FR" sz="1600" dirty="0"/>
          </a:p>
          <a:p>
            <a:pPr marL="228600" indent="-228600" algn="just">
              <a:spcAft>
                <a:spcPts val="300"/>
              </a:spcAft>
              <a:buClr>
                <a:schemeClr val="accent1"/>
              </a:buClr>
              <a:buFont typeface="Wingdings" panose="05000000000000000000" pitchFamily="2" charset="2"/>
              <a:buChar char="Ø"/>
            </a:pPr>
            <a:r>
              <a:rPr lang="fr-FR" sz="1600" dirty="0"/>
              <a:t>“Il importe donc que (la) communauté de travail corresponde à une réalité allant au delà de constructions juridiques abstraites ou artificielles. Depuis maintenant plus de trente ans la chambre sociale a donc réalisé un véritable travail de recherche de la vérité de la communauté de travail dans l’entreprise, dont la finalité est de trouver, au-delà de seuils plus ou moins arbitraires, voire de manœuvres plus ou moins avouées pour évincer, altérer ou limiter la représentation sociale, la réalité économique et sociale, sinon sociologique, de cette communauté de travail”.</a:t>
            </a:r>
            <a:endParaRPr lang="fr-FR" sz="1400" dirty="0">
              <a:solidFill>
                <a:schemeClr val="tx1">
                  <a:lumMod val="50000"/>
                  <a:lumOff val="50000"/>
                </a:schemeClr>
              </a:solidFill>
            </a:endParaRPr>
          </a:p>
        </p:txBody>
      </p:sp>
      <p:sp>
        <p:nvSpPr>
          <p:cNvPr id="6" name="Text Placeholder 8">
            <a:extLst>
              <a:ext uri="{FF2B5EF4-FFF2-40B4-BE49-F238E27FC236}">
                <a16:creationId xmlns:a16="http://schemas.microsoft.com/office/drawing/2014/main" id="{1F9DC2C4-3720-474A-968C-7DC302AD6839}"/>
              </a:ext>
            </a:extLst>
          </p:cNvPr>
          <p:cNvSpPr txBox="1">
            <a:spLocks/>
          </p:cNvSpPr>
          <p:nvPr/>
        </p:nvSpPr>
        <p:spPr>
          <a:xfrm>
            <a:off x="263111" y="3011782"/>
            <a:ext cx="11046020" cy="984884"/>
          </a:xfrm>
          <a:prstGeom prst="rect">
            <a:avLst/>
          </a:prstGeom>
        </p:spPr>
        <p:txBody>
          <a:bodyPr lIns="0" tIns="0" rIns="0" bIns="0" anchor="ctr"/>
          <a:lstStyle/>
          <a:p>
            <a:pPr marL="285750" lvl="0" indent="-285750" algn="just">
              <a:spcBef>
                <a:spcPct val="20000"/>
              </a:spcBef>
              <a:buFont typeface="Arial" panose="020B0604020202020204" pitchFamily="34" charset="0"/>
              <a:buChar char="•"/>
              <a:defRPr/>
            </a:pPr>
            <a:r>
              <a:rPr lang="fr-FR" dirty="0"/>
              <a:t>La communauté de travail apparaît notamment comme une notion centrale dans les contentieux relatifs à la représentation collective des travailleurs. Elle a pour but de mettre en place des lieux de représentation plus conformes à la réalité sociale et de rendre ainsi effective l’expression collective des salariés. </a:t>
            </a:r>
            <a:endParaRPr lang="en-US" b="1" dirty="0">
              <a:solidFill>
                <a:schemeClr val="accent3"/>
              </a:solidFill>
              <a:latin typeface="+mj-lt"/>
            </a:endParaRPr>
          </a:p>
        </p:txBody>
      </p:sp>
      <p:sp>
        <p:nvSpPr>
          <p:cNvPr id="8" name="Ellipse 7">
            <a:extLst>
              <a:ext uri="{FF2B5EF4-FFF2-40B4-BE49-F238E27FC236}">
                <a16:creationId xmlns:a16="http://schemas.microsoft.com/office/drawing/2014/main" id="{29BAC5A6-52C9-4384-BC14-CBADFD036A7E}"/>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a:extLst>
              <a:ext uri="{FF2B5EF4-FFF2-40B4-BE49-F238E27FC236}">
                <a16:creationId xmlns:a16="http://schemas.microsoft.com/office/drawing/2014/main" id="{AB624697-08F8-467C-AE06-4E88E8678405}"/>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30176555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025" y="83865"/>
            <a:ext cx="9337400" cy="554038"/>
          </a:xfrm>
        </p:spPr>
        <p:txBody>
          <a:bodyPr/>
          <a:lstStyle/>
          <a:p>
            <a:pPr algn="l"/>
            <a:r>
              <a:rPr lang="fr-FR" b="1" dirty="0"/>
              <a:t>II. Le recours a la </a:t>
            </a:r>
            <a:r>
              <a:rPr lang="fr-FR" b="1" dirty="0" err="1"/>
              <a:t>communaute</a:t>
            </a:r>
            <a:r>
              <a:rPr lang="fr-FR" b="1" dirty="0"/>
              <a:t> de travail dans le droit positif</a:t>
            </a:r>
          </a:p>
        </p:txBody>
      </p:sp>
      <p:sp>
        <p:nvSpPr>
          <p:cNvPr id="7" name="Espace réservé du texte 2">
            <a:extLst>
              <a:ext uri="{FF2B5EF4-FFF2-40B4-BE49-F238E27FC236}">
                <a16:creationId xmlns:a16="http://schemas.microsoft.com/office/drawing/2014/main" id="{012DC223-48AF-4C52-AEB3-D17465D25BBF}"/>
              </a:ext>
            </a:extLst>
          </p:cNvPr>
          <p:cNvSpPr>
            <a:spLocks noGrp="1"/>
          </p:cNvSpPr>
          <p:nvPr>
            <p:ph type="body" sz="quarter" idx="10"/>
          </p:nvPr>
        </p:nvSpPr>
        <p:spPr>
          <a:xfrm>
            <a:off x="247650" y="1182729"/>
            <a:ext cx="8347196" cy="433388"/>
          </a:xfrm>
        </p:spPr>
        <p:txBody>
          <a:bodyPr/>
          <a:lstStyle/>
          <a:p>
            <a:r>
              <a:rPr lang="fr-FR" sz="2000" b="1" i="0" dirty="0"/>
              <a:t>L’unité économique et sociale</a:t>
            </a:r>
          </a:p>
        </p:txBody>
      </p:sp>
      <p:sp>
        <p:nvSpPr>
          <p:cNvPr id="24" name="Text Placeholder 8">
            <a:extLst>
              <a:ext uri="{FF2B5EF4-FFF2-40B4-BE49-F238E27FC236}">
                <a16:creationId xmlns:a16="http://schemas.microsoft.com/office/drawing/2014/main" id="{02B45230-D9A4-43A7-8749-7C5E9D0B9089}"/>
              </a:ext>
            </a:extLst>
          </p:cNvPr>
          <p:cNvSpPr txBox="1">
            <a:spLocks/>
          </p:cNvSpPr>
          <p:nvPr/>
        </p:nvSpPr>
        <p:spPr>
          <a:xfrm>
            <a:off x="158006" y="2353127"/>
            <a:ext cx="11256226" cy="984884"/>
          </a:xfrm>
          <a:prstGeom prst="rect">
            <a:avLst/>
          </a:prstGeom>
        </p:spPr>
        <p:txBody>
          <a:bodyPr lIns="0" tIns="0" rIns="0" bIns="0" anchor="ctr"/>
          <a:lstStyle/>
          <a:p>
            <a:pPr marL="285750" lvl="0" indent="-285750" algn="just">
              <a:spcBef>
                <a:spcPct val="20000"/>
              </a:spcBef>
              <a:buFont typeface="Arial" panose="020B0604020202020204" pitchFamily="34" charset="0"/>
              <a:buChar char="•"/>
              <a:defRPr/>
            </a:pPr>
            <a:r>
              <a:rPr lang="fr-FR" b="1" dirty="0">
                <a:solidFill>
                  <a:schemeClr val="tx1">
                    <a:lumMod val="95000"/>
                    <a:lumOff val="5000"/>
                  </a:schemeClr>
                </a:solidFill>
              </a:rPr>
              <a:t>L’unité économique et sociale (UES) est un concept forgé par les juges dans les années 1970. </a:t>
            </a:r>
          </a:p>
          <a:p>
            <a:pPr marL="285750" lvl="0" indent="-285750" algn="just">
              <a:spcBef>
                <a:spcPct val="20000"/>
              </a:spcBef>
              <a:buFont typeface="Arial" panose="020B0604020202020204" pitchFamily="34" charset="0"/>
              <a:buChar char="•"/>
              <a:defRPr/>
            </a:pPr>
            <a:endParaRPr lang="fr-FR" b="1" dirty="0">
              <a:solidFill>
                <a:schemeClr val="tx1">
                  <a:lumMod val="95000"/>
                  <a:lumOff val="5000"/>
                </a:schemeClr>
              </a:solidFill>
            </a:endParaRPr>
          </a:p>
          <a:p>
            <a:pPr marL="285750" lvl="0" indent="-285750" algn="just">
              <a:spcBef>
                <a:spcPct val="20000"/>
              </a:spcBef>
              <a:buFont typeface="Arial" panose="020B0604020202020204" pitchFamily="34" charset="0"/>
              <a:buChar char="•"/>
              <a:defRPr/>
            </a:pPr>
            <a:r>
              <a:rPr lang="fr-FR" b="1" dirty="0">
                <a:solidFill>
                  <a:schemeClr val="tx1">
                    <a:lumMod val="95000"/>
                    <a:lumOff val="5000"/>
                  </a:schemeClr>
                </a:solidFill>
              </a:rPr>
              <a:t>Elle constitue un ensemble composé d’entités juridiquement distinctes mais considéré comme une seule entreprise pour la mise en place des instances de représentation du personnel. </a:t>
            </a:r>
          </a:p>
          <a:p>
            <a:pPr marL="285750" lvl="0" indent="-285750" algn="just">
              <a:spcBef>
                <a:spcPct val="20000"/>
              </a:spcBef>
              <a:buFont typeface="Arial" panose="020B0604020202020204" pitchFamily="34" charset="0"/>
              <a:buChar char="•"/>
              <a:defRPr/>
            </a:pPr>
            <a:endParaRPr lang="fr-FR" dirty="0"/>
          </a:p>
          <a:p>
            <a:pPr marL="285750" lvl="0" indent="-285750" algn="just">
              <a:spcBef>
                <a:spcPct val="20000"/>
              </a:spcBef>
              <a:buFont typeface="Arial" panose="020B0604020202020204" pitchFamily="34" charset="0"/>
              <a:buChar char="•"/>
              <a:defRPr/>
            </a:pPr>
            <a:endParaRPr lang="en-US" b="1" dirty="0">
              <a:solidFill>
                <a:schemeClr val="accent3"/>
              </a:solidFill>
              <a:latin typeface="+mj-lt"/>
            </a:endParaRPr>
          </a:p>
        </p:txBody>
      </p:sp>
      <p:sp>
        <p:nvSpPr>
          <p:cNvPr id="25" name="TextBox 6">
            <a:extLst>
              <a:ext uri="{FF2B5EF4-FFF2-40B4-BE49-F238E27FC236}">
                <a16:creationId xmlns:a16="http://schemas.microsoft.com/office/drawing/2014/main" id="{1C30AFBC-8236-42DD-8FA0-3AD89D404A10}"/>
              </a:ext>
            </a:extLst>
          </p:cNvPr>
          <p:cNvSpPr txBox="1"/>
          <p:nvPr/>
        </p:nvSpPr>
        <p:spPr>
          <a:xfrm>
            <a:off x="368213" y="4012431"/>
            <a:ext cx="11046019" cy="1084912"/>
          </a:xfrm>
          <a:prstGeom prst="rect">
            <a:avLst/>
          </a:prstGeom>
          <a:noFill/>
        </p:spPr>
        <p:txBody>
          <a:bodyPr wrap="square" lIns="0" tIns="0" rIns="0" bIns="0" rtlCol="0" anchor="t">
            <a:spAutoFit/>
          </a:bodyPr>
          <a:lstStyle/>
          <a:p>
            <a:pPr algn="just">
              <a:spcAft>
                <a:spcPts val="300"/>
              </a:spcAft>
              <a:buClr>
                <a:schemeClr val="accent1"/>
              </a:buClr>
            </a:pPr>
            <a:r>
              <a:rPr lang="fr-FR" dirty="0"/>
              <a:t>L’UES repose sur l’idée que </a:t>
            </a:r>
            <a:r>
              <a:rPr lang="fr-FR" b="1" dirty="0"/>
              <a:t>plusieurs sociétés juridiquement distinctes peuvent ne constituer en réalité qu’une seule communauté de travail. </a:t>
            </a:r>
            <a:r>
              <a:rPr lang="fr-FR" dirty="0">
                <a:solidFill>
                  <a:schemeClr val="tx1">
                    <a:lumMod val="95000"/>
                    <a:lumOff val="5000"/>
                  </a:schemeClr>
                </a:solidFill>
              </a:rPr>
              <a:t>Si l’UES est reconnue par les juges, </a:t>
            </a:r>
            <a:r>
              <a:rPr lang="fr-FR" dirty="0"/>
              <a:t>ces sociétés distinctes sont regroupées afin de former une entreprise unique pour la mise en place de la représentation du personnel.</a:t>
            </a:r>
          </a:p>
          <a:p>
            <a:pPr algn="just">
              <a:spcAft>
                <a:spcPts val="300"/>
              </a:spcAft>
              <a:buClr>
                <a:schemeClr val="accent1"/>
              </a:buClr>
            </a:pPr>
            <a:endParaRPr lang="fr-FR" sz="1400" dirty="0">
              <a:solidFill>
                <a:schemeClr val="tx1">
                  <a:lumMod val="50000"/>
                  <a:lumOff val="50000"/>
                </a:schemeClr>
              </a:solidFill>
            </a:endParaRPr>
          </a:p>
        </p:txBody>
      </p:sp>
      <p:sp>
        <p:nvSpPr>
          <p:cNvPr id="6" name="Text Placeholder 8">
            <a:extLst>
              <a:ext uri="{FF2B5EF4-FFF2-40B4-BE49-F238E27FC236}">
                <a16:creationId xmlns:a16="http://schemas.microsoft.com/office/drawing/2014/main" id="{1F9DC2C4-3720-474A-968C-7DC302AD6839}"/>
              </a:ext>
            </a:extLst>
          </p:cNvPr>
          <p:cNvSpPr txBox="1">
            <a:spLocks/>
          </p:cNvSpPr>
          <p:nvPr/>
        </p:nvSpPr>
        <p:spPr>
          <a:xfrm>
            <a:off x="263110" y="3152952"/>
            <a:ext cx="11256227" cy="984884"/>
          </a:xfrm>
          <a:prstGeom prst="rect">
            <a:avLst/>
          </a:prstGeom>
        </p:spPr>
        <p:txBody>
          <a:bodyPr lIns="0" tIns="0" rIns="0" bIns="0" anchor="ctr"/>
          <a:lstStyle/>
          <a:p>
            <a:pPr marL="285750" lvl="0" indent="-285750" algn="just">
              <a:spcBef>
                <a:spcPct val="20000"/>
              </a:spcBef>
              <a:buFont typeface="Arial" panose="020B0604020202020204" pitchFamily="34" charset="0"/>
              <a:buChar char="•"/>
              <a:defRPr/>
            </a:pPr>
            <a:r>
              <a:rPr lang="fr-FR" b="1" i="1" dirty="0"/>
              <a:t>Raison d’être :</a:t>
            </a:r>
            <a:endParaRPr lang="en-US" b="1" dirty="0">
              <a:solidFill>
                <a:schemeClr val="accent3"/>
              </a:solidFill>
              <a:latin typeface="+mj-lt"/>
            </a:endParaRPr>
          </a:p>
        </p:txBody>
      </p:sp>
      <p:sp>
        <p:nvSpPr>
          <p:cNvPr id="8" name="Ellipse 7">
            <a:extLst>
              <a:ext uri="{FF2B5EF4-FFF2-40B4-BE49-F238E27FC236}">
                <a16:creationId xmlns:a16="http://schemas.microsoft.com/office/drawing/2014/main" id="{29BAC5A6-52C9-4384-BC14-CBADFD036A7E}"/>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a:extLst>
              <a:ext uri="{FF2B5EF4-FFF2-40B4-BE49-F238E27FC236}">
                <a16:creationId xmlns:a16="http://schemas.microsoft.com/office/drawing/2014/main" id="{AB624697-08F8-467C-AE06-4E88E8678405}"/>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6321787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025" y="83865"/>
            <a:ext cx="9337400" cy="554038"/>
          </a:xfrm>
        </p:spPr>
        <p:txBody>
          <a:bodyPr/>
          <a:lstStyle/>
          <a:p>
            <a:pPr algn="l"/>
            <a:r>
              <a:rPr lang="fr-FR" b="1" dirty="0"/>
              <a:t>II. Le recours a la </a:t>
            </a:r>
            <a:r>
              <a:rPr lang="fr-FR" b="1" dirty="0" err="1"/>
              <a:t>communaute</a:t>
            </a:r>
            <a:r>
              <a:rPr lang="fr-FR" b="1" dirty="0"/>
              <a:t> de travail dans le droit positif</a:t>
            </a:r>
          </a:p>
        </p:txBody>
      </p:sp>
      <p:sp>
        <p:nvSpPr>
          <p:cNvPr id="7" name="Espace réservé du texte 2">
            <a:extLst>
              <a:ext uri="{FF2B5EF4-FFF2-40B4-BE49-F238E27FC236}">
                <a16:creationId xmlns:a16="http://schemas.microsoft.com/office/drawing/2014/main" id="{012DC223-48AF-4C52-AEB3-D17465D25BBF}"/>
              </a:ext>
            </a:extLst>
          </p:cNvPr>
          <p:cNvSpPr>
            <a:spLocks noGrp="1"/>
          </p:cNvSpPr>
          <p:nvPr>
            <p:ph type="body" sz="quarter" idx="10"/>
          </p:nvPr>
        </p:nvSpPr>
        <p:spPr>
          <a:xfrm>
            <a:off x="247650" y="1182729"/>
            <a:ext cx="8347196" cy="433388"/>
          </a:xfrm>
        </p:spPr>
        <p:txBody>
          <a:bodyPr/>
          <a:lstStyle/>
          <a:p>
            <a:r>
              <a:rPr lang="fr-FR" sz="2000" b="1" i="0" dirty="0"/>
              <a:t>L’unité économique et sociale</a:t>
            </a:r>
          </a:p>
        </p:txBody>
      </p:sp>
      <p:sp>
        <p:nvSpPr>
          <p:cNvPr id="24" name="Text Placeholder 8">
            <a:extLst>
              <a:ext uri="{FF2B5EF4-FFF2-40B4-BE49-F238E27FC236}">
                <a16:creationId xmlns:a16="http://schemas.microsoft.com/office/drawing/2014/main" id="{02B45230-D9A4-43A7-8749-7C5E9D0B9089}"/>
              </a:ext>
            </a:extLst>
          </p:cNvPr>
          <p:cNvSpPr txBox="1">
            <a:spLocks/>
          </p:cNvSpPr>
          <p:nvPr/>
        </p:nvSpPr>
        <p:spPr>
          <a:xfrm>
            <a:off x="247650" y="1711763"/>
            <a:ext cx="11256226" cy="1273429"/>
          </a:xfrm>
          <a:prstGeom prst="rect">
            <a:avLst/>
          </a:prstGeom>
        </p:spPr>
        <p:txBody>
          <a:bodyPr lIns="0" tIns="0" rIns="0" bIns="0" anchor="ctr"/>
          <a:lstStyle/>
          <a:p>
            <a:pPr lvl="0" algn="just">
              <a:spcBef>
                <a:spcPct val="20000"/>
              </a:spcBef>
              <a:defRPr/>
            </a:pPr>
            <a:endParaRPr lang="fr-FR" b="1" dirty="0"/>
          </a:p>
          <a:p>
            <a:pPr lvl="0" algn="just">
              <a:spcBef>
                <a:spcPct val="20000"/>
              </a:spcBef>
              <a:defRPr/>
            </a:pPr>
            <a:r>
              <a:rPr lang="fr-FR" b="1" dirty="0"/>
              <a:t>Eléments constitutifs. </a:t>
            </a:r>
            <a:r>
              <a:rPr lang="fr-FR" dirty="0"/>
              <a:t>La Cour de cassation fonde la reconnaissance de l’UES sur un double critère : une unité sociale et une unité économique.</a:t>
            </a:r>
          </a:p>
          <a:p>
            <a:pPr lvl="0" algn="just">
              <a:spcBef>
                <a:spcPct val="20000"/>
              </a:spcBef>
              <a:defRPr/>
            </a:pPr>
            <a:br>
              <a:rPr lang="fr-FR" dirty="0"/>
            </a:br>
            <a:endParaRPr lang="en-US" b="1" dirty="0">
              <a:solidFill>
                <a:schemeClr val="accent3"/>
              </a:solidFill>
              <a:latin typeface="+mj-lt"/>
            </a:endParaRPr>
          </a:p>
          <a:p>
            <a:pPr marL="285750" lvl="0" indent="-285750" algn="just">
              <a:spcBef>
                <a:spcPct val="20000"/>
              </a:spcBef>
              <a:buFont typeface="Arial" panose="020B0604020202020204" pitchFamily="34" charset="0"/>
              <a:buChar char="•"/>
              <a:defRPr/>
            </a:pPr>
            <a:endParaRPr lang="fr-FR" dirty="0"/>
          </a:p>
        </p:txBody>
      </p:sp>
      <p:sp>
        <p:nvSpPr>
          <p:cNvPr id="6" name="Text Placeholder 8">
            <a:extLst>
              <a:ext uri="{FF2B5EF4-FFF2-40B4-BE49-F238E27FC236}">
                <a16:creationId xmlns:a16="http://schemas.microsoft.com/office/drawing/2014/main" id="{1F9DC2C4-3720-474A-968C-7DC302AD6839}"/>
              </a:ext>
            </a:extLst>
          </p:cNvPr>
          <p:cNvSpPr txBox="1">
            <a:spLocks/>
          </p:cNvSpPr>
          <p:nvPr/>
        </p:nvSpPr>
        <p:spPr>
          <a:xfrm>
            <a:off x="258160" y="4180087"/>
            <a:ext cx="11256227" cy="1799744"/>
          </a:xfrm>
          <a:prstGeom prst="rect">
            <a:avLst/>
          </a:prstGeom>
        </p:spPr>
        <p:txBody>
          <a:bodyPr lIns="0" tIns="0" rIns="0" bIns="0" anchor="ctr"/>
          <a:lstStyle/>
          <a:p>
            <a:pPr lvl="0">
              <a:spcBef>
                <a:spcPct val="20000"/>
              </a:spcBef>
              <a:defRPr/>
            </a:pPr>
            <a:r>
              <a:rPr lang="fr-FR" sz="1600" b="1" dirty="0"/>
              <a:t>	=&gt; L’unité économique </a:t>
            </a:r>
            <a:r>
              <a:rPr lang="fr-FR" sz="1600" dirty="0"/>
              <a:t>est définie par la convergence d’intérêts entre les entreprises caractérisée : </a:t>
            </a:r>
            <a:endParaRPr lang="fr-FR"/>
          </a:p>
          <a:p>
            <a:pPr lvl="0">
              <a:spcBef>
                <a:spcPct val="20000"/>
              </a:spcBef>
              <a:defRPr/>
            </a:pPr>
            <a:r>
              <a:rPr lang="fr-FR" sz="1600" b="1" dirty="0">
                <a:solidFill>
                  <a:schemeClr val="accent3"/>
                </a:solidFill>
                <a:latin typeface="+mj-lt"/>
              </a:rPr>
              <a:t>- </a:t>
            </a:r>
            <a:r>
              <a:rPr lang="fr-FR" sz="1600" dirty="0"/>
              <a:t>par une similarité ou une complémentarité des activités exercées par chaque société</a:t>
            </a:r>
          </a:p>
          <a:p>
            <a:pPr lvl="0">
              <a:spcBef>
                <a:spcPct val="20000"/>
              </a:spcBef>
              <a:defRPr/>
            </a:pPr>
            <a:r>
              <a:rPr lang="fr-FR" sz="1600" b="1" dirty="0">
                <a:solidFill>
                  <a:schemeClr val="accent3"/>
                </a:solidFill>
              </a:rPr>
              <a:t>- </a:t>
            </a:r>
            <a:r>
              <a:rPr lang="fr-FR" sz="1600" dirty="0">
                <a:solidFill>
                  <a:schemeClr val="accent3"/>
                </a:solidFill>
              </a:rPr>
              <a:t>par </a:t>
            </a:r>
            <a:r>
              <a:rPr lang="fr-FR" sz="1600" dirty="0"/>
              <a:t>la concentration des pouvoirs de direction. </a:t>
            </a:r>
          </a:p>
          <a:p>
            <a:br>
              <a:rPr lang="fr-FR" sz="1600" dirty="0"/>
            </a:br>
            <a:r>
              <a:rPr lang="fr-FR" sz="1600" dirty="0"/>
              <a:t>Exemple : En cas de présence d’une gestion commune et centralisée du personnel dans la définition de l’UES, il en résulte « </a:t>
            </a:r>
            <a:r>
              <a:rPr lang="fr-FR" sz="1600" i="1" dirty="0"/>
              <a:t>nécessairement l'existence d'une communauté de salariés ayant des intérêts communs</a:t>
            </a:r>
            <a:r>
              <a:rPr lang="fr-FR" sz="1600" dirty="0"/>
              <a:t> » (Cass. soc., 15 janvier 2002, n° 00-60.256). </a:t>
            </a:r>
          </a:p>
          <a:p>
            <a:endParaRPr lang="fr-FR" sz="1600" dirty="0"/>
          </a:p>
          <a:p>
            <a:r>
              <a:rPr lang="fr-FR" sz="1600" b="1" dirty="0"/>
              <a:t>	=&gt; L’unité sociale </a:t>
            </a:r>
            <a:r>
              <a:rPr lang="fr-FR" sz="1600" dirty="0"/>
              <a:t>est définie par l’existence d’une communauté de travailleurs. </a:t>
            </a:r>
          </a:p>
          <a:p>
            <a:r>
              <a:rPr lang="fr-FR" sz="1600" dirty="0"/>
              <a:t>Elle est identifiée à partir d’un ensemble d’indices parmi lesquels la permutabilité des salariés, l’application d’une même convention collective, des conditions de travail comparables, l’identité des locaux, l’existence de conflits collectifs, la mise en œuvre de politiques sociales communes ou encore le bénéfice d’avantages sociaux similaires. </a:t>
            </a:r>
          </a:p>
          <a:p>
            <a:endParaRPr lang="fr-FR" sz="1600" dirty="0"/>
          </a:p>
          <a:p>
            <a:endParaRPr lang="fr-FR" sz="1600" dirty="0"/>
          </a:p>
          <a:p>
            <a:endParaRPr lang="fr-FR" sz="1600" dirty="0"/>
          </a:p>
          <a:p>
            <a:br>
              <a:rPr lang="fr-FR" dirty="0"/>
            </a:br>
            <a:br>
              <a:rPr lang="fr-FR" dirty="0"/>
            </a:br>
            <a:endParaRPr lang="fr-FR" dirty="0"/>
          </a:p>
          <a:p>
            <a:pPr marL="285750" lvl="0" indent="-285750" algn="just">
              <a:spcBef>
                <a:spcPct val="20000"/>
              </a:spcBef>
              <a:buFont typeface="Arial" panose="020B0604020202020204" pitchFamily="34" charset="0"/>
              <a:buChar char="•"/>
              <a:defRPr/>
            </a:pPr>
            <a:endParaRPr lang="en-US" b="1" dirty="0">
              <a:solidFill>
                <a:schemeClr val="accent3"/>
              </a:solidFill>
              <a:latin typeface="+mj-lt"/>
            </a:endParaRPr>
          </a:p>
        </p:txBody>
      </p:sp>
      <p:sp>
        <p:nvSpPr>
          <p:cNvPr id="8" name="Ellipse 7">
            <a:extLst>
              <a:ext uri="{FF2B5EF4-FFF2-40B4-BE49-F238E27FC236}">
                <a16:creationId xmlns:a16="http://schemas.microsoft.com/office/drawing/2014/main" id="{29BAC5A6-52C9-4384-BC14-CBADFD036A7E}"/>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a:extLst>
              <a:ext uri="{FF2B5EF4-FFF2-40B4-BE49-F238E27FC236}">
                <a16:creationId xmlns:a16="http://schemas.microsoft.com/office/drawing/2014/main" id="{AB624697-08F8-467C-AE06-4E88E8678405}"/>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27170147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025" y="83865"/>
            <a:ext cx="9337400" cy="554038"/>
          </a:xfrm>
        </p:spPr>
        <p:txBody>
          <a:bodyPr/>
          <a:lstStyle/>
          <a:p>
            <a:pPr algn="l"/>
            <a:r>
              <a:rPr lang="fr-FR" b="1" dirty="0"/>
              <a:t>II. Le recours a la </a:t>
            </a:r>
            <a:r>
              <a:rPr lang="fr-FR" b="1" dirty="0" err="1"/>
              <a:t>communaute</a:t>
            </a:r>
            <a:r>
              <a:rPr lang="fr-FR" b="1" dirty="0"/>
              <a:t> de travail dans le droit positif</a:t>
            </a:r>
          </a:p>
        </p:txBody>
      </p:sp>
      <p:sp>
        <p:nvSpPr>
          <p:cNvPr id="7" name="Espace réservé du texte 2">
            <a:extLst>
              <a:ext uri="{FF2B5EF4-FFF2-40B4-BE49-F238E27FC236}">
                <a16:creationId xmlns:a16="http://schemas.microsoft.com/office/drawing/2014/main" id="{012DC223-48AF-4C52-AEB3-D17465D25BBF}"/>
              </a:ext>
            </a:extLst>
          </p:cNvPr>
          <p:cNvSpPr>
            <a:spLocks noGrp="1"/>
          </p:cNvSpPr>
          <p:nvPr>
            <p:ph type="body" sz="quarter" idx="10"/>
          </p:nvPr>
        </p:nvSpPr>
        <p:spPr>
          <a:xfrm>
            <a:off x="247650" y="1182729"/>
            <a:ext cx="8347196" cy="433388"/>
          </a:xfrm>
        </p:spPr>
        <p:txBody>
          <a:bodyPr/>
          <a:lstStyle/>
          <a:p>
            <a:r>
              <a:rPr lang="fr-FR" b="1" i="0" dirty="0"/>
              <a:t>L’intégration des salariés mis à disposition dans la communauté de travail</a:t>
            </a:r>
            <a:endParaRPr lang="fr-FR" sz="2000" b="1" i="0" dirty="0"/>
          </a:p>
        </p:txBody>
      </p:sp>
      <p:sp>
        <p:nvSpPr>
          <p:cNvPr id="24" name="Text Placeholder 8">
            <a:extLst>
              <a:ext uri="{FF2B5EF4-FFF2-40B4-BE49-F238E27FC236}">
                <a16:creationId xmlns:a16="http://schemas.microsoft.com/office/drawing/2014/main" id="{02B45230-D9A4-43A7-8749-7C5E9D0B9089}"/>
              </a:ext>
            </a:extLst>
          </p:cNvPr>
          <p:cNvSpPr txBox="1">
            <a:spLocks/>
          </p:cNvSpPr>
          <p:nvPr/>
        </p:nvSpPr>
        <p:spPr>
          <a:xfrm>
            <a:off x="581024" y="2321832"/>
            <a:ext cx="10938311" cy="984884"/>
          </a:xfrm>
          <a:prstGeom prst="rect">
            <a:avLst/>
          </a:prstGeom>
        </p:spPr>
        <p:txBody>
          <a:bodyPr lIns="0" tIns="0" rIns="0" bIns="0" anchor="ctr"/>
          <a:lstStyle/>
          <a:p>
            <a:endParaRPr lang="fr-FR" dirty="0"/>
          </a:p>
          <a:p>
            <a:endParaRPr lang="fr-FR" dirty="0"/>
          </a:p>
          <a:p>
            <a:pPr algn="just"/>
            <a:r>
              <a:rPr lang="fr-FR" dirty="0"/>
              <a:t>La mise à disposition est l’opération par laquelle un employeur affecte un salarié au service d’une autre entreprise dans le cadre d’un contrat de sous-traitance (</a:t>
            </a:r>
            <a:r>
              <a:rPr lang="fr-FR" i="1" dirty="0" err="1">
                <a:solidFill>
                  <a:schemeClr val="bg2">
                    <a:lumMod val="25000"/>
                  </a:schemeClr>
                </a:solidFill>
              </a:rPr>
              <a:t>podwykonawstwo</a:t>
            </a:r>
            <a:r>
              <a:rPr lang="fr-FR" dirty="0"/>
              <a:t>). </a:t>
            </a:r>
          </a:p>
          <a:p>
            <a:pPr algn="just"/>
            <a:endParaRPr lang="fr-FR" dirty="0"/>
          </a:p>
          <a:p>
            <a:pPr algn="just"/>
            <a:r>
              <a:rPr lang="fr-FR" sz="1600" dirty="0"/>
              <a:t>Le salarié travaille donc pour deux communautés de travail distinctes : </a:t>
            </a:r>
          </a:p>
          <a:p>
            <a:pPr algn="just"/>
            <a:r>
              <a:rPr lang="fr-FR" sz="1600" dirty="0"/>
              <a:t>- l’entreprise sous-traitante avec laquelle il a conclu le contrat de travail</a:t>
            </a:r>
          </a:p>
          <a:p>
            <a:pPr algn="just"/>
            <a:r>
              <a:rPr lang="fr-FR" sz="1600" dirty="0"/>
              <a:t>- l’entreprise utilisatrice au sein de laquelle il exerce sa prestation de travail. </a:t>
            </a:r>
          </a:p>
          <a:p>
            <a:br>
              <a:rPr lang="fr-FR" dirty="0"/>
            </a:br>
            <a:br>
              <a:rPr lang="fr-FR" dirty="0"/>
            </a:br>
            <a:endParaRPr lang="fr-FR" dirty="0"/>
          </a:p>
          <a:p>
            <a:pPr marL="285750" lvl="0" indent="-285750" algn="just">
              <a:spcBef>
                <a:spcPct val="20000"/>
              </a:spcBef>
              <a:buFont typeface="Arial" panose="020B0604020202020204" pitchFamily="34" charset="0"/>
              <a:buChar char="•"/>
              <a:defRPr/>
            </a:pPr>
            <a:endParaRPr lang="en-US" b="1" dirty="0">
              <a:solidFill>
                <a:schemeClr val="accent3"/>
              </a:solidFill>
              <a:latin typeface="+mj-lt"/>
            </a:endParaRPr>
          </a:p>
        </p:txBody>
      </p:sp>
      <p:sp>
        <p:nvSpPr>
          <p:cNvPr id="6" name="Text Placeholder 8">
            <a:extLst>
              <a:ext uri="{FF2B5EF4-FFF2-40B4-BE49-F238E27FC236}">
                <a16:creationId xmlns:a16="http://schemas.microsoft.com/office/drawing/2014/main" id="{1F9DC2C4-3720-474A-968C-7DC302AD6839}"/>
              </a:ext>
            </a:extLst>
          </p:cNvPr>
          <p:cNvSpPr txBox="1">
            <a:spLocks/>
          </p:cNvSpPr>
          <p:nvPr/>
        </p:nvSpPr>
        <p:spPr>
          <a:xfrm>
            <a:off x="581024" y="3703684"/>
            <a:ext cx="10922853" cy="1139867"/>
          </a:xfrm>
          <a:prstGeom prst="rect">
            <a:avLst/>
          </a:prstGeom>
        </p:spPr>
        <p:txBody>
          <a:bodyPr lIns="0" tIns="0" rIns="0" bIns="0" anchor="ctr"/>
          <a:lstStyle/>
          <a:p>
            <a:pPr lvl="0" algn="just">
              <a:spcBef>
                <a:spcPct val="20000"/>
              </a:spcBef>
              <a:defRPr/>
            </a:pPr>
            <a:endParaRPr lang="fr-FR" sz="1600" dirty="0"/>
          </a:p>
          <a:p>
            <a:pPr lvl="0" algn="just">
              <a:spcBef>
                <a:spcPct val="20000"/>
              </a:spcBef>
              <a:defRPr/>
            </a:pPr>
            <a:endParaRPr lang="fr-FR" sz="1600" dirty="0"/>
          </a:p>
          <a:p>
            <a:pPr lvl="0">
              <a:spcBef>
                <a:spcPct val="20000"/>
              </a:spcBef>
              <a:defRPr/>
            </a:pPr>
            <a:r>
              <a:rPr lang="fr-FR" sz="1600" dirty="0"/>
              <a:t>Dans cette seconde hypothèse, le travailleur mis à la disposition d’une entreprise utilisatrice peut, </a:t>
            </a:r>
            <a:r>
              <a:rPr lang="fr-FR" sz="1600" u="sng" dirty="0"/>
              <a:t>sous condition d’intégration étroite et permanente à la communauté de travail</a:t>
            </a:r>
            <a:r>
              <a:rPr lang="fr-FR" sz="1600" dirty="0"/>
              <a:t> de celle-ci, être inclus dans le calcul de ses effectifs et dans son corps électoral.</a:t>
            </a:r>
            <a:r>
              <a:rPr lang="fr-FR" dirty="0"/>
              <a:t>	 </a:t>
            </a:r>
            <a:br>
              <a:rPr lang="fr-FR" dirty="0"/>
            </a:br>
            <a:endParaRPr lang="fr-FR" dirty="0"/>
          </a:p>
          <a:p>
            <a:pPr marL="285750" lvl="0" indent="-285750" algn="just">
              <a:spcBef>
                <a:spcPct val="20000"/>
              </a:spcBef>
              <a:buFont typeface="Wingdings" pitchFamily="2" charset="2"/>
              <a:buChar char="Ø"/>
              <a:defRPr/>
            </a:pPr>
            <a:r>
              <a:rPr lang="fr-FR" dirty="0"/>
              <a:t>Ce principe a été fixé par le Conseil constitutionnel : </a:t>
            </a:r>
            <a:r>
              <a:rPr lang="fr-FR" b="1" dirty="0">
                <a:solidFill>
                  <a:srgbClr val="FF0000"/>
                </a:solidFill>
              </a:rPr>
              <a:t>Le droit de participation à la détermination collective des conditions de travail dans une entreprise bénéficie </a:t>
            </a:r>
            <a:r>
              <a:rPr lang="fr-FR" b="1" i="1" dirty="0">
                <a:solidFill>
                  <a:srgbClr val="FF0000"/>
                </a:solidFill>
              </a:rPr>
              <a:t>« à tous ceux qui sont intégrés de façon étroite et permanente à la communauté de travail qu’elle constitue, </a:t>
            </a:r>
            <a:r>
              <a:rPr lang="fr-FR" b="1" i="1" u="sng" dirty="0">
                <a:solidFill>
                  <a:srgbClr val="FF0000"/>
                </a:solidFill>
              </a:rPr>
              <a:t>même s’ils n’en sont pas les salariés </a:t>
            </a:r>
            <a:r>
              <a:rPr lang="fr-FR" b="1" i="1" dirty="0">
                <a:solidFill>
                  <a:srgbClr val="FF0000"/>
                </a:solidFill>
              </a:rPr>
              <a:t>» </a:t>
            </a:r>
            <a:r>
              <a:rPr lang="fr-FR" dirty="0"/>
              <a:t>(déc. n </a:t>
            </a:r>
            <a:r>
              <a:rPr lang="fr-FR" baseline="30000" dirty="0"/>
              <a:t>o</a:t>
            </a:r>
            <a:r>
              <a:rPr lang="fr-FR" dirty="0"/>
              <a:t>2006-545 DC du 28 décembre 2006)</a:t>
            </a:r>
            <a:r>
              <a:rPr lang="fr-FR" b="1" i="1" dirty="0">
                <a:solidFill>
                  <a:srgbClr val="FF0000"/>
                </a:solidFill>
              </a:rPr>
              <a:t>. </a:t>
            </a:r>
            <a:endParaRPr lang="fr-FR" b="1" dirty="0">
              <a:solidFill>
                <a:srgbClr val="FF0000"/>
              </a:solidFill>
            </a:endParaRPr>
          </a:p>
        </p:txBody>
      </p:sp>
      <p:sp>
        <p:nvSpPr>
          <p:cNvPr id="8" name="Ellipse 7">
            <a:extLst>
              <a:ext uri="{FF2B5EF4-FFF2-40B4-BE49-F238E27FC236}">
                <a16:creationId xmlns:a16="http://schemas.microsoft.com/office/drawing/2014/main" id="{29BAC5A6-52C9-4384-BC14-CBADFD036A7E}"/>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a:extLst>
              <a:ext uri="{FF2B5EF4-FFF2-40B4-BE49-F238E27FC236}">
                <a16:creationId xmlns:a16="http://schemas.microsoft.com/office/drawing/2014/main" id="{AB624697-08F8-467C-AE06-4E88E8678405}"/>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287467373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025" y="83865"/>
            <a:ext cx="9337400" cy="554038"/>
          </a:xfrm>
        </p:spPr>
        <p:txBody>
          <a:bodyPr/>
          <a:lstStyle/>
          <a:p>
            <a:pPr algn="l"/>
            <a:r>
              <a:rPr lang="fr-FR" b="1" dirty="0"/>
              <a:t>II. Le recours a la </a:t>
            </a:r>
            <a:r>
              <a:rPr lang="fr-FR" b="1" dirty="0" err="1"/>
              <a:t>communaute</a:t>
            </a:r>
            <a:r>
              <a:rPr lang="fr-FR" b="1" dirty="0"/>
              <a:t> de travail dans le droit positif</a:t>
            </a:r>
          </a:p>
        </p:txBody>
      </p:sp>
      <p:sp>
        <p:nvSpPr>
          <p:cNvPr id="7" name="Espace réservé du texte 2">
            <a:extLst>
              <a:ext uri="{FF2B5EF4-FFF2-40B4-BE49-F238E27FC236}">
                <a16:creationId xmlns:a16="http://schemas.microsoft.com/office/drawing/2014/main" id="{012DC223-48AF-4C52-AEB3-D17465D25BBF}"/>
              </a:ext>
            </a:extLst>
          </p:cNvPr>
          <p:cNvSpPr>
            <a:spLocks noGrp="1"/>
          </p:cNvSpPr>
          <p:nvPr>
            <p:ph type="body" sz="quarter" idx="10"/>
          </p:nvPr>
        </p:nvSpPr>
        <p:spPr>
          <a:xfrm>
            <a:off x="247650" y="1182729"/>
            <a:ext cx="8347196" cy="433388"/>
          </a:xfrm>
        </p:spPr>
        <p:txBody>
          <a:bodyPr/>
          <a:lstStyle/>
          <a:p>
            <a:r>
              <a:rPr lang="fr-FR" b="1" i="0" dirty="0"/>
              <a:t>L’intégration des salariés mis à disposition dans la communauté de travail</a:t>
            </a:r>
            <a:endParaRPr lang="fr-FR" sz="2000" b="1" i="0" dirty="0"/>
          </a:p>
        </p:txBody>
      </p:sp>
      <p:sp>
        <p:nvSpPr>
          <p:cNvPr id="24" name="Text Placeholder 8">
            <a:extLst>
              <a:ext uri="{FF2B5EF4-FFF2-40B4-BE49-F238E27FC236}">
                <a16:creationId xmlns:a16="http://schemas.microsoft.com/office/drawing/2014/main" id="{02B45230-D9A4-43A7-8749-7C5E9D0B9089}"/>
              </a:ext>
            </a:extLst>
          </p:cNvPr>
          <p:cNvSpPr txBox="1">
            <a:spLocks/>
          </p:cNvSpPr>
          <p:nvPr/>
        </p:nvSpPr>
        <p:spPr>
          <a:xfrm>
            <a:off x="465410" y="3582691"/>
            <a:ext cx="10938311" cy="984884"/>
          </a:xfrm>
          <a:prstGeom prst="rect">
            <a:avLst/>
          </a:prstGeom>
        </p:spPr>
        <p:txBody>
          <a:bodyPr lIns="0" tIns="0" rIns="0" bIns="0" anchor="ctr"/>
          <a:lstStyle/>
          <a:p>
            <a:endParaRPr lang="fr-FR" dirty="0"/>
          </a:p>
          <a:p>
            <a:endParaRPr lang="fr-FR" dirty="0"/>
          </a:p>
          <a:p>
            <a:r>
              <a:rPr lang="fr-FR" u="sng" dirty="0"/>
              <a:t>Conditions pour l’intégration à la communauté de travail </a:t>
            </a:r>
            <a:r>
              <a:rPr lang="fr-FR" dirty="0"/>
              <a:t>: </a:t>
            </a:r>
          </a:p>
          <a:p>
            <a:br>
              <a:rPr lang="fr-FR" dirty="0"/>
            </a:br>
            <a:r>
              <a:rPr lang="fr-FR" dirty="0"/>
              <a:t>En application de l’article L. 1111-2 du Code du travail, sont pris en compte dans l’effectif de l’entreprise les salariés mis à sa disposition </a:t>
            </a:r>
            <a:r>
              <a:rPr lang="fr-FR" b="1" dirty="0"/>
              <a:t>présents dans les locaux de l'entreprise utilisatrice</a:t>
            </a:r>
            <a:r>
              <a:rPr lang="fr-FR" dirty="0"/>
              <a:t> et </a:t>
            </a:r>
            <a:r>
              <a:rPr lang="fr-FR" b="1" dirty="0"/>
              <a:t>y travaillant depuis au moins un an</a:t>
            </a:r>
            <a:r>
              <a:rPr lang="fr-FR" dirty="0"/>
              <a:t>. </a:t>
            </a:r>
            <a:br>
              <a:rPr lang="fr-FR" dirty="0"/>
            </a:br>
            <a:br>
              <a:rPr lang="fr-FR" dirty="0"/>
            </a:br>
            <a:r>
              <a:rPr lang="fr-FR" dirty="0"/>
              <a:t>L’intégration à la communauté de travail doit ainsi être caractérisée par deux conditions : </a:t>
            </a:r>
            <a:br>
              <a:rPr lang="fr-FR" dirty="0"/>
            </a:br>
            <a:r>
              <a:rPr lang="fr-FR" dirty="0"/>
              <a:t>-une condition de présence physique. </a:t>
            </a:r>
            <a:br>
              <a:rPr lang="fr-FR" dirty="0"/>
            </a:br>
            <a:r>
              <a:rPr lang="fr-FR" dirty="0"/>
              <a:t>-une condition d’ancienneté.</a:t>
            </a:r>
          </a:p>
          <a:p>
            <a:endParaRPr lang="fr-FR" dirty="0"/>
          </a:p>
          <a:p>
            <a:endParaRPr lang="fr-FR" dirty="0"/>
          </a:p>
          <a:p>
            <a:r>
              <a:rPr lang="fr-FR" dirty="0"/>
              <a:t>A travers ces deux conditions, l’objectif est de délimiter la communauté de travail par le partage de « </a:t>
            </a:r>
            <a:r>
              <a:rPr lang="fr-FR" i="1" dirty="0"/>
              <a:t>conditions de travail au moins en partie communes susceptibles de générer des intérêts communs</a:t>
            </a:r>
            <a:r>
              <a:rPr lang="fr-FR" dirty="0"/>
              <a:t> » (Cass. soc.,  13 novembre 2008, n° 07-60.334). . </a:t>
            </a:r>
          </a:p>
          <a:p>
            <a:br>
              <a:rPr lang="fr-FR" dirty="0"/>
            </a:br>
            <a:br>
              <a:rPr lang="fr-FR" dirty="0"/>
            </a:br>
            <a:endParaRPr lang="fr-FR" dirty="0"/>
          </a:p>
          <a:p>
            <a:pPr marL="285750" lvl="0" indent="-285750" algn="just">
              <a:spcBef>
                <a:spcPct val="20000"/>
              </a:spcBef>
              <a:buFont typeface="Arial" panose="020B0604020202020204" pitchFamily="34" charset="0"/>
              <a:buChar char="•"/>
              <a:defRPr/>
            </a:pPr>
            <a:endParaRPr lang="en-US" b="1" dirty="0">
              <a:solidFill>
                <a:schemeClr val="accent3"/>
              </a:solidFill>
              <a:latin typeface="+mj-lt"/>
            </a:endParaRPr>
          </a:p>
        </p:txBody>
      </p:sp>
      <p:sp>
        <p:nvSpPr>
          <p:cNvPr id="8" name="Ellipse 7">
            <a:extLst>
              <a:ext uri="{FF2B5EF4-FFF2-40B4-BE49-F238E27FC236}">
                <a16:creationId xmlns:a16="http://schemas.microsoft.com/office/drawing/2014/main" id="{29BAC5A6-52C9-4384-BC14-CBADFD036A7E}"/>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a:extLst>
              <a:ext uri="{FF2B5EF4-FFF2-40B4-BE49-F238E27FC236}">
                <a16:creationId xmlns:a16="http://schemas.microsoft.com/office/drawing/2014/main" id="{AB624697-08F8-467C-AE06-4E88E8678405}"/>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1630516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025" y="83865"/>
            <a:ext cx="9337400" cy="554038"/>
          </a:xfrm>
        </p:spPr>
        <p:txBody>
          <a:bodyPr/>
          <a:lstStyle/>
          <a:p>
            <a:pPr algn="l"/>
            <a:r>
              <a:rPr lang="fr-FR" b="1" dirty="0"/>
              <a:t>II. Le recours a la </a:t>
            </a:r>
            <a:r>
              <a:rPr lang="fr-FR" b="1" dirty="0" err="1"/>
              <a:t>communaute</a:t>
            </a:r>
            <a:r>
              <a:rPr lang="fr-FR" b="1" dirty="0"/>
              <a:t> de travail dans le droit positif</a:t>
            </a:r>
          </a:p>
        </p:txBody>
      </p:sp>
      <p:sp>
        <p:nvSpPr>
          <p:cNvPr id="7" name="Espace réservé du texte 2">
            <a:extLst>
              <a:ext uri="{FF2B5EF4-FFF2-40B4-BE49-F238E27FC236}">
                <a16:creationId xmlns:a16="http://schemas.microsoft.com/office/drawing/2014/main" id="{012DC223-48AF-4C52-AEB3-D17465D25BBF}"/>
              </a:ext>
            </a:extLst>
          </p:cNvPr>
          <p:cNvSpPr>
            <a:spLocks noGrp="1"/>
          </p:cNvSpPr>
          <p:nvPr>
            <p:ph type="body" sz="quarter" idx="10"/>
          </p:nvPr>
        </p:nvSpPr>
        <p:spPr>
          <a:xfrm>
            <a:off x="247649" y="1182729"/>
            <a:ext cx="10199633" cy="433388"/>
          </a:xfrm>
        </p:spPr>
        <p:txBody>
          <a:bodyPr/>
          <a:lstStyle/>
          <a:p>
            <a:r>
              <a:rPr lang="fr-FR" b="1" i="0" dirty="0"/>
              <a:t>La reconnaissance de la communauté de travail interentreprises au niveau d’un site (même secteur géographique)</a:t>
            </a:r>
            <a:endParaRPr lang="fr-FR" sz="2000" b="1" i="0" dirty="0"/>
          </a:p>
        </p:txBody>
      </p:sp>
      <p:sp>
        <p:nvSpPr>
          <p:cNvPr id="24" name="Text Placeholder 8">
            <a:extLst>
              <a:ext uri="{FF2B5EF4-FFF2-40B4-BE49-F238E27FC236}">
                <a16:creationId xmlns:a16="http://schemas.microsoft.com/office/drawing/2014/main" id="{02B45230-D9A4-43A7-8749-7C5E9D0B9089}"/>
              </a:ext>
            </a:extLst>
          </p:cNvPr>
          <p:cNvSpPr txBox="1">
            <a:spLocks/>
          </p:cNvSpPr>
          <p:nvPr/>
        </p:nvSpPr>
        <p:spPr>
          <a:xfrm>
            <a:off x="465410" y="3582691"/>
            <a:ext cx="10938311" cy="984884"/>
          </a:xfrm>
          <a:prstGeom prst="rect">
            <a:avLst/>
          </a:prstGeom>
        </p:spPr>
        <p:txBody>
          <a:bodyPr lIns="0" tIns="0" rIns="0" bIns="0" anchor="ctr"/>
          <a:lstStyle/>
          <a:p>
            <a:endParaRPr lang="fr-FR" dirty="0"/>
          </a:p>
          <a:p>
            <a:endParaRPr lang="fr-FR" dirty="0"/>
          </a:p>
          <a:p>
            <a:pPr marL="285750" indent="-285750" algn="just">
              <a:buFont typeface="Arial" panose="020B0604020202020204" pitchFamily="34" charset="0"/>
              <a:buChar char="•"/>
            </a:pPr>
            <a:r>
              <a:rPr lang="fr-FR" dirty="0"/>
              <a:t>L’entreprise inscrite dans une organisation réticulaire du travail noue des liens économiques et commerciaux avec d’autres structures. De ces liens se créent des formes nouvelles de communautés de travail au-delà de l’entreprise. </a:t>
            </a:r>
          </a:p>
          <a:p>
            <a:pPr algn="just"/>
            <a:endParaRPr lang="fr-FR" dirty="0"/>
          </a:p>
          <a:p>
            <a:pPr marL="285750" indent="-285750" algn="just">
              <a:buFont typeface="Arial" panose="020B0604020202020204" pitchFamily="34" charset="0"/>
              <a:buChar char="•"/>
            </a:pPr>
            <a:r>
              <a:rPr lang="fr-FR" dirty="0"/>
              <a:t>Pour prendre en compte ces communautés de travail, quelques dispositions législatives reconnaissent des </a:t>
            </a:r>
            <a:r>
              <a:rPr lang="fr-FR" u="sng" dirty="0"/>
              <a:t>espaces de représentation collective interentreprises</a:t>
            </a:r>
            <a:r>
              <a:rPr lang="fr-FR" dirty="0"/>
              <a:t>. </a:t>
            </a:r>
          </a:p>
          <a:p>
            <a:pPr algn="just"/>
            <a:endParaRPr lang="fr-FR" dirty="0"/>
          </a:p>
          <a:p>
            <a:pPr marL="285750" indent="-285750" algn="just">
              <a:buFont typeface="Arial" panose="020B0604020202020204" pitchFamily="34" charset="0"/>
              <a:buChar char="•"/>
            </a:pPr>
            <a:r>
              <a:rPr lang="fr-FR" dirty="0"/>
              <a:t>La reconnaissance d’espaces de représentation au-delà de l’entreprise renvoie principalement aux hypothèses de </a:t>
            </a:r>
            <a:r>
              <a:rPr lang="fr-FR" dirty="0" err="1"/>
              <a:t>co-activité</a:t>
            </a:r>
            <a:r>
              <a:rPr lang="fr-FR" dirty="0"/>
              <a:t> (</a:t>
            </a:r>
            <a:r>
              <a:rPr lang="fr-FR" i="1" dirty="0" err="1">
                <a:solidFill>
                  <a:schemeClr val="bg2">
                    <a:lumMod val="25000"/>
                  </a:schemeClr>
                </a:solidFill>
              </a:rPr>
              <a:t>współdziałanie</a:t>
            </a:r>
            <a:r>
              <a:rPr lang="fr-FR" dirty="0"/>
              <a:t>), c’est-à-dire aux cas de présence d’entreprises sur un même secteur géographique. </a:t>
            </a:r>
          </a:p>
          <a:p>
            <a:br>
              <a:rPr lang="fr-FR" dirty="0"/>
            </a:br>
            <a:br>
              <a:rPr lang="fr-FR" dirty="0"/>
            </a:br>
            <a:br>
              <a:rPr lang="fr-FR" dirty="0"/>
            </a:br>
            <a:br>
              <a:rPr lang="fr-FR" dirty="0"/>
            </a:br>
            <a:endParaRPr lang="fr-FR" dirty="0"/>
          </a:p>
          <a:p>
            <a:pPr marL="285750" lvl="0" indent="-285750" algn="just">
              <a:spcBef>
                <a:spcPct val="20000"/>
              </a:spcBef>
              <a:buFont typeface="Arial" panose="020B0604020202020204" pitchFamily="34" charset="0"/>
              <a:buChar char="•"/>
              <a:defRPr/>
            </a:pPr>
            <a:endParaRPr lang="en-US" b="1" dirty="0">
              <a:solidFill>
                <a:schemeClr val="accent3"/>
              </a:solidFill>
              <a:latin typeface="+mj-lt"/>
            </a:endParaRPr>
          </a:p>
        </p:txBody>
      </p:sp>
      <p:sp>
        <p:nvSpPr>
          <p:cNvPr id="8" name="Ellipse 7">
            <a:extLst>
              <a:ext uri="{FF2B5EF4-FFF2-40B4-BE49-F238E27FC236}">
                <a16:creationId xmlns:a16="http://schemas.microsoft.com/office/drawing/2014/main" id="{29BAC5A6-52C9-4384-BC14-CBADFD036A7E}"/>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a:extLst>
              <a:ext uri="{FF2B5EF4-FFF2-40B4-BE49-F238E27FC236}">
                <a16:creationId xmlns:a16="http://schemas.microsoft.com/office/drawing/2014/main" id="{AB624697-08F8-467C-AE06-4E88E8678405}"/>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46436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9097" y="112440"/>
            <a:ext cx="8439328" cy="554038"/>
          </a:xfrm>
        </p:spPr>
        <p:txBody>
          <a:bodyPr/>
          <a:lstStyle/>
          <a:p>
            <a:pPr algn="l"/>
            <a:r>
              <a:rPr lang="fr-FR" dirty="0"/>
              <a:t>Introduction</a:t>
            </a:r>
          </a:p>
        </p:txBody>
      </p:sp>
      <p:sp>
        <p:nvSpPr>
          <p:cNvPr id="27" name="Rectangle 2"/>
          <p:cNvSpPr>
            <a:spLocks noChangeArrowheads="1"/>
          </p:cNvSpPr>
          <p:nvPr/>
        </p:nvSpPr>
        <p:spPr bwMode="auto">
          <a:xfrm>
            <a:off x="3817330" y="1831875"/>
            <a:ext cx="6456485" cy="1295400"/>
          </a:xfrm>
          <a:prstGeom prst="rect">
            <a:avLst/>
          </a:prstGeom>
          <a:solidFill>
            <a:schemeClr val="bg1">
              <a:lumMod val="95000"/>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nchorCtr="0"/>
          <a:lstStyle/>
          <a:p>
            <a:pPr lvl="1" algn="ctr"/>
            <a:r>
              <a:rPr lang="fr-FR" dirty="0">
                <a:solidFill>
                  <a:schemeClr val="tx1"/>
                </a:solidFill>
              </a:rPr>
              <a:t>Les conceptions de la communauté de travail dans la doctrine</a:t>
            </a:r>
          </a:p>
        </p:txBody>
      </p:sp>
      <p:sp>
        <p:nvSpPr>
          <p:cNvPr id="30" name="AutoShape 5"/>
          <p:cNvSpPr>
            <a:spLocks noChangeArrowheads="1"/>
          </p:cNvSpPr>
          <p:nvPr/>
        </p:nvSpPr>
        <p:spPr bwMode="auto">
          <a:xfrm>
            <a:off x="1921413" y="1831875"/>
            <a:ext cx="2239108" cy="1295400"/>
          </a:xfrm>
          <a:prstGeom prst="homePlate">
            <a:avLst>
              <a:gd name="adj" fmla="val 29415"/>
            </a:avLst>
          </a:prstGeom>
          <a:solidFill>
            <a:srgbClr val="A330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0" hangingPunct="0">
              <a:lnSpc>
                <a:spcPct val="120000"/>
              </a:lnSpc>
              <a:spcBef>
                <a:spcPct val="20000"/>
              </a:spcBef>
              <a:buClr>
                <a:srgbClr val="A33038"/>
              </a:buClr>
            </a:pPr>
            <a:r>
              <a:rPr lang="en-GB" sz="3600" b="1" kern="0" dirty="0">
                <a:solidFill>
                  <a:schemeClr val="bg1"/>
                </a:solidFill>
                <a:latin typeface="Trebuchet MS" pitchFamily="34" charset="0"/>
              </a:rPr>
              <a:t>1</a:t>
            </a:r>
            <a:endParaRPr lang="en-GB" sz="6000" b="1" kern="0" dirty="0">
              <a:solidFill>
                <a:schemeClr val="bg1"/>
              </a:solidFill>
              <a:latin typeface="Trebuchet MS" pitchFamily="34" charset="0"/>
            </a:endParaRPr>
          </a:p>
        </p:txBody>
      </p:sp>
      <p:sp>
        <p:nvSpPr>
          <p:cNvPr id="31" name="Rectangle 36"/>
          <p:cNvSpPr>
            <a:spLocks noChangeArrowheads="1"/>
          </p:cNvSpPr>
          <p:nvPr/>
        </p:nvSpPr>
        <p:spPr bwMode="auto">
          <a:xfrm>
            <a:off x="3818795" y="3846413"/>
            <a:ext cx="6456485" cy="1295400"/>
          </a:xfrm>
          <a:prstGeom prst="rect">
            <a:avLst/>
          </a:prstGeom>
          <a:solidFill>
            <a:schemeClr val="bg1">
              <a:lumMod val="95000"/>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nchorCtr="0"/>
          <a:lstStyle/>
          <a:p>
            <a:pPr lvl="2"/>
            <a:r>
              <a:rPr lang="fr-FR" dirty="0">
                <a:solidFill>
                  <a:schemeClr val="tx1"/>
                </a:solidFill>
              </a:rPr>
              <a:t>Le recours à la communauté de travail dans le droit positif</a:t>
            </a:r>
          </a:p>
        </p:txBody>
      </p:sp>
      <p:sp>
        <p:nvSpPr>
          <p:cNvPr id="32" name="AutoShape 39"/>
          <p:cNvSpPr>
            <a:spLocks noChangeArrowheads="1"/>
          </p:cNvSpPr>
          <p:nvPr/>
        </p:nvSpPr>
        <p:spPr bwMode="auto">
          <a:xfrm>
            <a:off x="1894743" y="3848000"/>
            <a:ext cx="2239108" cy="1295400"/>
          </a:xfrm>
          <a:prstGeom prst="homePlate">
            <a:avLst>
              <a:gd name="adj" fmla="val 29415"/>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0" hangingPunct="0">
              <a:lnSpc>
                <a:spcPct val="120000"/>
              </a:lnSpc>
              <a:spcBef>
                <a:spcPct val="20000"/>
              </a:spcBef>
              <a:buClr>
                <a:srgbClr val="A33038"/>
              </a:buClr>
            </a:pPr>
            <a:r>
              <a:rPr lang="en-GB" sz="3600" b="1" kern="0" dirty="0">
                <a:solidFill>
                  <a:schemeClr val="bg1"/>
                </a:solidFill>
                <a:latin typeface="Trebuchet MS" pitchFamily="34" charset="0"/>
              </a:rPr>
              <a:t>2</a:t>
            </a:r>
            <a:endParaRPr lang="en-GB" sz="6000" b="1" kern="0" dirty="0">
              <a:solidFill>
                <a:schemeClr val="bg1"/>
              </a:solidFill>
              <a:latin typeface="Trebuchet MS" pitchFamily="34" charset="0"/>
            </a:endParaRPr>
          </a:p>
        </p:txBody>
      </p:sp>
      <p:sp>
        <p:nvSpPr>
          <p:cNvPr id="3" name="Ellipse 2">
            <a:extLst>
              <a:ext uri="{FF2B5EF4-FFF2-40B4-BE49-F238E27FC236}">
                <a16:creationId xmlns:a16="http://schemas.microsoft.com/office/drawing/2014/main" id="{9FC74CD9-8C02-418B-B5E4-A22E7227F730}"/>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Ellipse 9">
            <a:extLst>
              <a:ext uri="{FF2B5EF4-FFF2-40B4-BE49-F238E27FC236}">
                <a16:creationId xmlns:a16="http://schemas.microsoft.com/office/drawing/2014/main" id="{8C70F651-91F5-4A75-8D4A-8B723CFCBA2C}"/>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4963922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025" y="83865"/>
            <a:ext cx="9337400" cy="554038"/>
          </a:xfrm>
        </p:spPr>
        <p:txBody>
          <a:bodyPr/>
          <a:lstStyle/>
          <a:p>
            <a:pPr algn="l"/>
            <a:r>
              <a:rPr lang="fr-FR" b="1" dirty="0"/>
              <a:t>II. Le recours a la </a:t>
            </a:r>
            <a:r>
              <a:rPr lang="fr-FR" b="1" dirty="0" err="1"/>
              <a:t>communaute</a:t>
            </a:r>
            <a:r>
              <a:rPr lang="fr-FR" b="1" dirty="0"/>
              <a:t> de travail dans le droit positif</a:t>
            </a:r>
          </a:p>
        </p:txBody>
      </p:sp>
      <p:sp>
        <p:nvSpPr>
          <p:cNvPr id="7" name="Espace réservé du texte 2">
            <a:extLst>
              <a:ext uri="{FF2B5EF4-FFF2-40B4-BE49-F238E27FC236}">
                <a16:creationId xmlns:a16="http://schemas.microsoft.com/office/drawing/2014/main" id="{012DC223-48AF-4C52-AEB3-D17465D25BBF}"/>
              </a:ext>
            </a:extLst>
          </p:cNvPr>
          <p:cNvSpPr>
            <a:spLocks noGrp="1"/>
          </p:cNvSpPr>
          <p:nvPr>
            <p:ph type="body" sz="quarter" idx="10"/>
          </p:nvPr>
        </p:nvSpPr>
        <p:spPr>
          <a:xfrm>
            <a:off x="465410" y="1182728"/>
            <a:ext cx="10199633" cy="433388"/>
          </a:xfrm>
        </p:spPr>
        <p:txBody>
          <a:bodyPr/>
          <a:lstStyle/>
          <a:p>
            <a:r>
              <a:rPr lang="fr-FR" b="1" i="0" dirty="0"/>
              <a:t>La reconnaissance de la communauté de travail interentreprises au niveau d’un site</a:t>
            </a:r>
            <a:endParaRPr lang="fr-FR" sz="2000" b="1" i="0" dirty="0"/>
          </a:p>
        </p:txBody>
      </p:sp>
      <p:sp>
        <p:nvSpPr>
          <p:cNvPr id="24" name="Text Placeholder 8">
            <a:extLst>
              <a:ext uri="{FF2B5EF4-FFF2-40B4-BE49-F238E27FC236}">
                <a16:creationId xmlns:a16="http://schemas.microsoft.com/office/drawing/2014/main" id="{02B45230-D9A4-43A7-8749-7C5E9D0B9089}"/>
              </a:ext>
            </a:extLst>
          </p:cNvPr>
          <p:cNvSpPr txBox="1">
            <a:spLocks/>
          </p:cNvSpPr>
          <p:nvPr/>
        </p:nvSpPr>
        <p:spPr>
          <a:xfrm>
            <a:off x="465410" y="3582691"/>
            <a:ext cx="10938311" cy="984884"/>
          </a:xfrm>
          <a:prstGeom prst="rect">
            <a:avLst/>
          </a:prstGeom>
        </p:spPr>
        <p:txBody>
          <a:bodyPr lIns="0" tIns="0" rIns="0" bIns="0" anchor="ctr"/>
          <a:lstStyle/>
          <a:p>
            <a:r>
              <a:rPr lang="fr-FR" dirty="0"/>
              <a:t>   </a:t>
            </a:r>
          </a:p>
          <a:p>
            <a:endParaRPr lang="fr-FR" sz="2000" dirty="0"/>
          </a:p>
          <a:p>
            <a:r>
              <a:rPr lang="fr-FR" sz="2000" dirty="0"/>
              <a:t>Exemple : </a:t>
            </a:r>
            <a:r>
              <a:rPr lang="fr-FR" sz="2000" b="1" u="sng" dirty="0"/>
              <a:t>Le comité social et économique interentreprises</a:t>
            </a:r>
            <a:r>
              <a:rPr lang="fr-FR" sz="1600" i="1" dirty="0">
                <a:solidFill>
                  <a:schemeClr val="tx1">
                    <a:lumMod val="85000"/>
                    <a:lumOff val="15000"/>
                  </a:schemeClr>
                </a:solidFill>
              </a:rPr>
              <a:t> (</a:t>
            </a:r>
            <a:r>
              <a:rPr lang="fr-FR" sz="1600" i="1" dirty="0" err="1">
                <a:solidFill>
                  <a:schemeClr val="tx1">
                    <a:lumMod val="85000"/>
                    <a:lumOff val="15000"/>
                  </a:schemeClr>
                </a:solidFill>
              </a:rPr>
              <a:t>komisja</a:t>
            </a:r>
            <a:r>
              <a:rPr lang="fr-FR" sz="1600" i="1" dirty="0">
                <a:solidFill>
                  <a:schemeClr val="tx1">
                    <a:lumMod val="85000"/>
                    <a:lumOff val="15000"/>
                  </a:schemeClr>
                </a:solidFill>
              </a:rPr>
              <a:t> </a:t>
            </a:r>
            <a:r>
              <a:rPr lang="fr-FR" sz="1600" i="1" dirty="0" err="1">
                <a:solidFill>
                  <a:schemeClr val="tx1">
                    <a:lumMod val="85000"/>
                    <a:lumOff val="15000"/>
                  </a:schemeClr>
                </a:solidFill>
              </a:rPr>
              <a:t>międzyzakładowa</a:t>
            </a:r>
            <a:r>
              <a:rPr lang="fr-FR" sz="1600" i="1" dirty="0">
                <a:solidFill>
                  <a:schemeClr val="tx1">
                    <a:lumMod val="85000"/>
                    <a:lumOff val="15000"/>
                  </a:schemeClr>
                </a:solidFill>
              </a:rPr>
              <a:t>).</a:t>
            </a:r>
          </a:p>
          <a:p>
            <a:endParaRPr lang="fr-FR" dirty="0"/>
          </a:p>
          <a:p>
            <a:pPr marL="285750" indent="-285750">
              <a:buFont typeface="Arial" panose="020B0604020202020204" pitchFamily="34" charset="0"/>
              <a:buChar char="•"/>
            </a:pPr>
            <a:r>
              <a:rPr lang="fr-FR" dirty="0"/>
              <a:t>Un accord collectif entre les entreprises d’un même site peut mettre en place un comité social et économique interentreprises dès lors que « </a:t>
            </a:r>
            <a:r>
              <a:rPr lang="fr-FR" i="1" dirty="0"/>
              <a:t>la nature et l’importances de problèmes communs aux entreprises d’un même site ou d’une même zone le justifie </a:t>
            </a:r>
            <a:r>
              <a:rPr lang="fr-FR" dirty="0"/>
              <a:t>» (C. trav., art. L. 2313-9). </a:t>
            </a:r>
          </a:p>
          <a:p>
            <a:endParaRPr lang="fr-FR" dirty="0"/>
          </a:p>
          <a:p>
            <a:pPr marL="285750" indent="-285750">
              <a:buFont typeface="Arial" panose="020B0604020202020204" pitchFamily="34" charset="0"/>
              <a:buChar char="•"/>
            </a:pPr>
            <a:r>
              <a:rPr lang="fr-FR" dirty="0"/>
              <a:t>Deux conditions sont donc ici prévues pour la reconnaissance de la communauté de travail interentreprises: </a:t>
            </a:r>
          </a:p>
          <a:p>
            <a:endParaRPr lang="fr-FR" dirty="0"/>
          </a:p>
          <a:p>
            <a:r>
              <a:rPr lang="fr-FR" dirty="0"/>
              <a:t>- une </a:t>
            </a:r>
            <a:r>
              <a:rPr lang="fr-FR" b="1" dirty="0"/>
              <a:t>proximité géographique </a:t>
            </a:r>
            <a:r>
              <a:rPr lang="fr-FR" dirty="0"/>
              <a:t>des entreprises qui doivent être regroupées sur un même site.  </a:t>
            </a:r>
            <a:br>
              <a:rPr lang="fr-FR" dirty="0"/>
            </a:br>
            <a:br>
              <a:rPr lang="fr-FR" dirty="0"/>
            </a:br>
            <a:r>
              <a:rPr lang="fr-FR" dirty="0"/>
              <a:t>- </a:t>
            </a:r>
            <a:r>
              <a:rPr lang="fr-FR" b="1" dirty="0"/>
              <a:t>l’existence de problèmes communs aux travailleurs </a:t>
            </a:r>
            <a:r>
              <a:rPr lang="fr-FR" dirty="0"/>
              <a:t>(généralement des questions de santé et sécurité).  </a:t>
            </a:r>
            <a:br>
              <a:rPr lang="fr-FR" dirty="0"/>
            </a:br>
            <a:br>
              <a:rPr lang="fr-FR" dirty="0"/>
            </a:br>
            <a:br>
              <a:rPr lang="fr-FR" dirty="0"/>
            </a:br>
            <a:endParaRPr lang="fr-FR" dirty="0"/>
          </a:p>
          <a:p>
            <a:pPr marL="285750" lvl="0" indent="-285750" algn="just">
              <a:spcBef>
                <a:spcPct val="20000"/>
              </a:spcBef>
              <a:buFont typeface="Arial" panose="020B0604020202020204" pitchFamily="34" charset="0"/>
              <a:buChar char="•"/>
              <a:defRPr/>
            </a:pPr>
            <a:endParaRPr lang="en-US" b="1" dirty="0">
              <a:solidFill>
                <a:schemeClr val="accent3"/>
              </a:solidFill>
              <a:latin typeface="+mj-lt"/>
            </a:endParaRPr>
          </a:p>
        </p:txBody>
      </p:sp>
      <p:sp>
        <p:nvSpPr>
          <p:cNvPr id="8" name="Ellipse 7">
            <a:extLst>
              <a:ext uri="{FF2B5EF4-FFF2-40B4-BE49-F238E27FC236}">
                <a16:creationId xmlns:a16="http://schemas.microsoft.com/office/drawing/2014/main" id="{29BAC5A6-52C9-4384-BC14-CBADFD036A7E}"/>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a:extLst>
              <a:ext uri="{FF2B5EF4-FFF2-40B4-BE49-F238E27FC236}">
                <a16:creationId xmlns:a16="http://schemas.microsoft.com/office/drawing/2014/main" id="{AB624697-08F8-467C-AE06-4E88E8678405}"/>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41980144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0922" y="150540"/>
            <a:ext cx="8439328" cy="554038"/>
          </a:xfrm>
        </p:spPr>
        <p:txBody>
          <a:bodyPr/>
          <a:lstStyle/>
          <a:p>
            <a:pPr algn="l"/>
            <a:r>
              <a:rPr lang="fr-FR" b="1" dirty="0"/>
              <a:t>Conclusion</a:t>
            </a:r>
            <a:endParaRPr lang="fr-FR" dirty="0"/>
          </a:p>
        </p:txBody>
      </p:sp>
      <p:sp>
        <p:nvSpPr>
          <p:cNvPr id="4" name="Rectangle 3"/>
          <p:cNvSpPr/>
          <p:nvPr/>
        </p:nvSpPr>
        <p:spPr>
          <a:xfrm>
            <a:off x="242965" y="978794"/>
            <a:ext cx="11428535" cy="1298152"/>
          </a:xfrm>
          <a:prstGeom prst="rect">
            <a:avLst/>
          </a:prstGeom>
          <a:no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fr-FR" b="1" dirty="0">
                <a:solidFill>
                  <a:schemeClr val="accent1"/>
                </a:solidFill>
                <a:latin typeface="Trebuchet MS"/>
              </a:rPr>
              <a:t>La définition de la communauté de travail varie. Elle est appréhendée au cas par cas par les juges ou par le législateur à partir d’un ensemble d’indices qui dépendent de la règle juridique en cause. </a:t>
            </a:r>
          </a:p>
          <a:p>
            <a:pPr algn="just"/>
            <a:r>
              <a:rPr lang="fr-FR" dirty="0">
                <a:solidFill>
                  <a:schemeClr val="tx1"/>
                </a:solidFill>
                <a:latin typeface="Trebuchet MS"/>
              </a:rPr>
              <a:t>Il ressort de la jurisprudence deux grandes catégories d’indices d’une communauté de travail. </a:t>
            </a:r>
          </a:p>
        </p:txBody>
      </p:sp>
      <p:sp>
        <p:nvSpPr>
          <p:cNvPr id="5" name="Rectangle 4"/>
          <p:cNvSpPr/>
          <p:nvPr/>
        </p:nvSpPr>
        <p:spPr>
          <a:xfrm>
            <a:off x="242965" y="2592637"/>
            <a:ext cx="11428535" cy="891911"/>
          </a:xfrm>
          <a:prstGeom prst="rect">
            <a:avLst/>
          </a:prstGeom>
          <a:noFill/>
          <a:ln w="28575">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lgn="just">
              <a:buFont typeface="Wingdings" pitchFamily="2" charset="2"/>
              <a:buChar char="Ø"/>
            </a:pPr>
            <a:r>
              <a:rPr lang="fr-FR" sz="1600" b="1" dirty="0">
                <a:solidFill>
                  <a:schemeClr val="tx1">
                    <a:lumMod val="95000"/>
                    <a:lumOff val="5000"/>
                  </a:schemeClr>
                </a:solidFill>
              </a:rPr>
              <a:t>Indices géographiques. </a:t>
            </a:r>
            <a:r>
              <a:rPr lang="fr-FR" sz="1600" dirty="0">
                <a:solidFill>
                  <a:schemeClr val="tx1">
                    <a:lumMod val="95000"/>
                    <a:lumOff val="5000"/>
                  </a:schemeClr>
                </a:solidFill>
              </a:rPr>
              <a:t>Les juges s’appuient généralement (mais pas toujours) sur une dimension géographique en rattachant la communauté de travail à un lieu de travail particulier et à l’existence d’une proximité physique des salariés.</a:t>
            </a:r>
            <a:endParaRPr lang="fr-FR" sz="1600" b="1" dirty="0">
              <a:solidFill>
                <a:schemeClr val="tx1">
                  <a:lumMod val="95000"/>
                  <a:lumOff val="5000"/>
                </a:schemeClr>
              </a:solidFill>
              <a:latin typeface="Trebuchet MS"/>
            </a:endParaRPr>
          </a:p>
        </p:txBody>
      </p:sp>
      <p:sp>
        <p:nvSpPr>
          <p:cNvPr id="6" name="Rectangle 5"/>
          <p:cNvSpPr/>
          <p:nvPr/>
        </p:nvSpPr>
        <p:spPr>
          <a:xfrm>
            <a:off x="242964" y="4996763"/>
            <a:ext cx="11428535" cy="983899"/>
          </a:xfrm>
          <a:prstGeom prst="rect">
            <a:avLst/>
          </a:prstGeom>
          <a:noFill/>
          <a:ln w="28575">
            <a:solidFill>
              <a:srgbClr val="A62E3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endParaRPr lang="fr-FR" dirty="0">
              <a:solidFill>
                <a:schemeClr val="tx1">
                  <a:lumMod val="95000"/>
                  <a:lumOff val="5000"/>
                </a:schemeClr>
              </a:solidFill>
            </a:endParaRPr>
          </a:p>
          <a:p>
            <a:pPr algn="just"/>
            <a:r>
              <a:rPr lang="fr-FR" dirty="0">
                <a:solidFill>
                  <a:schemeClr val="tx1">
                    <a:lumMod val="95000"/>
                    <a:lumOff val="5000"/>
                  </a:schemeClr>
                </a:solidFill>
              </a:rPr>
              <a:t>Tous ces indices visent à démontrer l’existence de problématiques communes aux travailleurs. Ils ont pour objectif de dépasser les séparations juridiques pour reconstituer la réalité de la communauté de travail. </a:t>
            </a:r>
          </a:p>
          <a:p>
            <a:endParaRPr lang="fr-FR" sz="2000" b="1" dirty="0">
              <a:solidFill>
                <a:schemeClr val="tx1">
                  <a:lumMod val="95000"/>
                  <a:lumOff val="5000"/>
                </a:schemeClr>
              </a:solidFill>
              <a:latin typeface="Trebuchet MS"/>
            </a:endParaRPr>
          </a:p>
        </p:txBody>
      </p:sp>
      <p:sp>
        <p:nvSpPr>
          <p:cNvPr id="10" name="Ellipse 9">
            <a:extLst>
              <a:ext uri="{FF2B5EF4-FFF2-40B4-BE49-F238E27FC236}">
                <a16:creationId xmlns:a16="http://schemas.microsoft.com/office/drawing/2014/main" id="{B726FD90-E0FA-4DB7-BE6E-8D5B8629910D}"/>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Ellipse 10">
            <a:extLst>
              <a:ext uri="{FF2B5EF4-FFF2-40B4-BE49-F238E27FC236}">
                <a16:creationId xmlns:a16="http://schemas.microsoft.com/office/drawing/2014/main" id="{B682BF96-48B5-4840-8E83-5818B714C61A}"/>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Rectangle 7">
            <a:extLst>
              <a:ext uri="{FF2B5EF4-FFF2-40B4-BE49-F238E27FC236}">
                <a16:creationId xmlns:a16="http://schemas.microsoft.com/office/drawing/2014/main" id="{7AC8F776-0EE1-5870-1552-F98BEA244D85}"/>
              </a:ext>
            </a:extLst>
          </p:cNvPr>
          <p:cNvSpPr/>
          <p:nvPr/>
        </p:nvSpPr>
        <p:spPr>
          <a:xfrm>
            <a:off x="242965" y="3582237"/>
            <a:ext cx="11428535" cy="983898"/>
          </a:xfrm>
          <a:prstGeom prst="rect">
            <a:avLst/>
          </a:prstGeom>
          <a:noFill/>
          <a:ln w="28575">
            <a:solidFill>
              <a:schemeClr val="bg2">
                <a:lumMod val="9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FR" b="1" dirty="0">
              <a:solidFill>
                <a:schemeClr val="tx1">
                  <a:lumMod val="95000"/>
                  <a:lumOff val="5000"/>
                </a:schemeClr>
              </a:solidFill>
            </a:endParaRPr>
          </a:p>
          <a:p>
            <a:pPr marL="285750" indent="-285750" algn="just">
              <a:buFont typeface="Wingdings" pitchFamily="2" charset="2"/>
              <a:buChar char="Ø"/>
            </a:pPr>
            <a:r>
              <a:rPr lang="fr-FR" sz="1600" b="1" dirty="0">
                <a:solidFill>
                  <a:schemeClr val="tx1">
                    <a:lumMod val="95000"/>
                    <a:lumOff val="5000"/>
                  </a:schemeClr>
                </a:solidFill>
              </a:rPr>
              <a:t>Indices matériels. </a:t>
            </a:r>
            <a:r>
              <a:rPr lang="fr-FR" sz="1600" dirty="0">
                <a:solidFill>
                  <a:schemeClr val="tx1">
                    <a:lumMod val="95000"/>
                    <a:lumOff val="5000"/>
                  </a:schemeClr>
                </a:solidFill>
              </a:rPr>
              <a:t>La communauté de travail présente toujours une dimension matérielle. Il peut s’agir de la poursuite d’une activité spécifique, d’un statut collectif commun, de conditions de travail similaires ou encore d’une politique unifiée en matière sociale.</a:t>
            </a:r>
          </a:p>
          <a:p>
            <a:endParaRPr lang="fr-FR" sz="2000" b="1" dirty="0">
              <a:solidFill>
                <a:schemeClr val="tx1">
                  <a:lumMod val="95000"/>
                  <a:lumOff val="5000"/>
                </a:schemeClr>
              </a:solidFill>
              <a:latin typeface="Trebuchet MS"/>
            </a:endParaRPr>
          </a:p>
        </p:txBody>
      </p:sp>
    </p:spTree>
    <p:extLst>
      <p:ext uri="{BB962C8B-B14F-4D97-AF65-F5344CB8AC3E}">
        <p14:creationId xmlns:p14="http://schemas.microsoft.com/office/powerpoint/2010/main" val="14235448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025" y="83865"/>
            <a:ext cx="9337400" cy="554038"/>
          </a:xfrm>
        </p:spPr>
        <p:txBody>
          <a:bodyPr/>
          <a:lstStyle/>
          <a:p>
            <a:pPr algn="l"/>
            <a:r>
              <a:rPr lang="fr-FR" b="1" dirty="0"/>
              <a:t>I. Les conceptions de la </a:t>
            </a:r>
            <a:r>
              <a:rPr lang="fr-FR" b="1" dirty="0" err="1"/>
              <a:t>communaute</a:t>
            </a:r>
            <a:r>
              <a:rPr lang="fr-FR" b="1" dirty="0"/>
              <a:t> de travail dans la doctrine</a:t>
            </a:r>
            <a:br>
              <a:rPr lang="fr-FR" b="1" dirty="0"/>
            </a:br>
            <a:endParaRPr lang="fr-FR" b="1" dirty="0"/>
          </a:p>
        </p:txBody>
      </p:sp>
      <p:sp>
        <p:nvSpPr>
          <p:cNvPr id="22" name="Text Placeholder 8">
            <a:extLst>
              <a:ext uri="{FF2B5EF4-FFF2-40B4-BE49-F238E27FC236}">
                <a16:creationId xmlns:a16="http://schemas.microsoft.com/office/drawing/2014/main" id="{E56DBD21-909E-4E2B-8215-F16FA18FB1CD}"/>
              </a:ext>
            </a:extLst>
          </p:cNvPr>
          <p:cNvSpPr txBox="1">
            <a:spLocks/>
          </p:cNvSpPr>
          <p:nvPr/>
        </p:nvSpPr>
        <p:spPr>
          <a:xfrm>
            <a:off x="581024" y="3844362"/>
            <a:ext cx="11236601" cy="740461"/>
          </a:xfrm>
          <a:prstGeom prst="rect">
            <a:avLst/>
          </a:prstGeom>
        </p:spPr>
        <p:txBody>
          <a:bodyPr lIns="0" tIns="0" rIns="0" bIns="0" anchor="ctr"/>
          <a:lstStyle/>
          <a:p>
            <a:pPr marL="285750" indent="-285750">
              <a:buFont typeface="Wingdings" panose="05000000000000000000" pitchFamily="2" charset="2"/>
              <a:buChar char="§"/>
            </a:pPr>
            <a:r>
              <a:rPr lang="fr-FR" b="1" dirty="0">
                <a:solidFill>
                  <a:schemeClr val="accent3"/>
                </a:solidFill>
                <a:latin typeface="+mj-lt"/>
              </a:rPr>
              <a:t>4 conceptions dans la doctrine:</a:t>
            </a:r>
          </a:p>
          <a:p>
            <a:pPr marL="285750" indent="-285750">
              <a:buFont typeface="Wingdings" panose="05000000000000000000" pitchFamily="2" charset="2"/>
              <a:buChar char="§"/>
            </a:pPr>
            <a:endParaRPr lang="fr-FR" b="1" dirty="0">
              <a:solidFill>
                <a:schemeClr val="accent3"/>
              </a:solidFill>
              <a:latin typeface="+mj-lt"/>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b="1" i="0" u="none" strike="noStrike" kern="1200" cap="none" spc="0" normalizeH="0" baseline="0" noProof="0" dirty="0">
              <a:ln>
                <a:noFill/>
              </a:ln>
              <a:solidFill>
                <a:schemeClr val="accent3"/>
              </a:solidFill>
              <a:effectLst/>
              <a:uLnTx/>
              <a:uFillTx/>
              <a:latin typeface="+mj-lt"/>
              <a:ea typeface="+mn-ea"/>
              <a:cs typeface="+mn-cs"/>
            </a:endParaRPr>
          </a:p>
        </p:txBody>
      </p:sp>
      <p:sp>
        <p:nvSpPr>
          <p:cNvPr id="24" name="Text Placeholder 8">
            <a:extLst>
              <a:ext uri="{FF2B5EF4-FFF2-40B4-BE49-F238E27FC236}">
                <a16:creationId xmlns:a16="http://schemas.microsoft.com/office/drawing/2014/main" id="{02B45230-D9A4-43A7-8749-7C5E9D0B9089}"/>
              </a:ext>
            </a:extLst>
          </p:cNvPr>
          <p:cNvSpPr txBox="1">
            <a:spLocks/>
          </p:cNvSpPr>
          <p:nvPr/>
        </p:nvSpPr>
        <p:spPr>
          <a:xfrm>
            <a:off x="581024" y="1344327"/>
            <a:ext cx="10829097" cy="2172056"/>
          </a:xfrm>
          <a:prstGeom prst="rect">
            <a:avLst/>
          </a:prstGeom>
        </p:spPr>
        <p:txBody>
          <a:bodyPr lIns="0" tIns="0" rIns="0" bIns="0" anchor="ctr"/>
          <a:lstStyle/>
          <a:p>
            <a:pPr lvl="0">
              <a:spcBef>
                <a:spcPct val="20000"/>
              </a:spcBef>
              <a:defRPr/>
            </a:pPr>
            <a:r>
              <a:rPr lang="fr-FR" dirty="0"/>
              <a:t>Il n’existe pas une conception unitaire de la communauté de travail. Il est au contraire possible de déceler </a:t>
            </a:r>
            <a:r>
              <a:rPr lang="fr-FR" b="1" dirty="0"/>
              <a:t>quatre grandes conceptions </a:t>
            </a:r>
            <a:r>
              <a:rPr lang="fr-FR" dirty="0"/>
              <a:t>de cette notion qui se sont progressivement accumulées. </a:t>
            </a:r>
          </a:p>
          <a:p>
            <a:pPr lvl="0">
              <a:spcBef>
                <a:spcPct val="20000"/>
              </a:spcBef>
              <a:defRPr/>
            </a:pPr>
            <a:br>
              <a:rPr lang="fr-FR" dirty="0"/>
            </a:br>
            <a:r>
              <a:rPr lang="fr-FR" dirty="0"/>
              <a:t>Ces conceptions se sont succédées sans véritablement se remplacer et trouvent donc toutes des correspondances dans la doctrine et dans le droit positif.</a:t>
            </a:r>
            <a:endParaRPr lang="en-US" b="1" dirty="0">
              <a:solidFill>
                <a:schemeClr val="accent3"/>
              </a:solidFill>
              <a:latin typeface="+mj-lt"/>
            </a:endParaRPr>
          </a:p>
        </p:txBody>
      </p:sp>
      <p:sp>
        <p:nvSpPr>
          <p:cNvPr id="25" name="TextBox 6">
            <a:extLst>
              <a:ext uri="{FF2B5EF4-FFF2-40B4-BE49-F238E27FC236}">
                <a16:creationId xmlns:a16="http://schemas.microsoft.com/office/drawing/2014/main" id="{1C30AFBC-8236-42DD-8FA0-3AD89D404A10}"/>
              </a:ext>
            </a:extLst>
          </p:cNvPr>
          <p:cNvSpPr txBox="1"/>
          <p:nvPr/>
        </p:nvSpPr>
        <p:spPr>
          <a:xfrm>
            <a:off x="917985" y="4413373"/>
            <a:ext cx="10193273" cy="1792798"/>
          </a:xfrm>
          <a:prstGeom prst="rect">
            <a:avLst/>
          </a:prstGeom>
          <a:noFill/>
        </p:spPr>
        <p:txBody>
          <a:bodyPr wrap="square" lIns="0" tIns="0" rIns="0" bIns="0" rtlCol="0">
            <a:spAutoFit/>
          </a:bodyPr>
          <a:lstStyle/>
          <a:p>
            <a:pPr marL="228600" indent="-228600">
              <a:spcAft>
                <a:spcPts val="300"/>
              </a:spcAft>
              <a:buClr>
                <a:schemeClr val="accent1"/>
              </a:buClr>
              <a:buFont typeface="Wingdings" panose="05000000000000000000" pitchFamily="2" charset="2"/>
              <a:buChar char="Ø"/>
            </a:pPr>
            <a:r>
              <a:rPr lang="fr-FR" dirty="0"/>
              <a:t>1. La communauté de métier</a:t>
            </a:r>
          </a:p>
          <a:p>
            <a:pPr marL="228600" indent="-228600">
              <a:spcAft>
                <a:spcPts val="300"/>
              </a:spcAft>
              <a:buClr>
                <a:schemeClr val="accent1"/>
              </a:buClr>
              <a:buFont typeface="Wingdings" panose="05000000000000000000" pitchFamily="2" charset="2"/>
              <a:buChar char="Ø"/>
            </a:pPr>
            <a:r>
              <a:rPr lang="fr-FR" dirty="0"/>
              <a:t>2. La communauté d’entreprise</a:t>
            </a:r>
          </a:p>
          <a:p>
            <a:pPr marL="228600" indent="-228600">
              <a:spcAft>
                <a:spcPts val="300"/>
              </a:spcAft>
              <a:buClr>
                <a:schemeClr val="accent1"/>
              </a:buClr>
              <a:buFont typeface="Wingdings" panose="05000000000000000000" pitchFamily="2" charset="2"/>
              <a:buChar char="Ø"/>
            </a:pPr>
            <a:r>
              <a:rPr lang="fr-FR" dirty="0"/>
              <a:t>3. La communauté de travailleurs</a:t>
            </a:r>
          </a:p>
          <a:p>
            <a:pPr marL="228600" indent="-228600">
              <a:spcAft>
                <a:spcPts val="300"/>
              </a:spcAft>
              <a:buClr>
                <a:schemeClr val="accent1"/>
              </a:buClr>
              <a:buFont typeface="Wingdings" panose="05000000000000000000" pitchFamily="2" charset="2"/>
              <a:buChar char="Ø"/>
            </a:pPr>
            <a:r>
              <a:rPr lang="fr-FR" dirty="0"/>
              <a:t>4. La collectivité de travail éclatée </a:t>
            </a:r>
          </a:p>
          <a:p>
            <a:pPr marL="228600" indent="-228600">
              <a:spcAft>
                <a:spcPts val="300"/>
              </a:spcAft>
              <a:buClr>
                <a:schemeClr val="accent1"/>
              </a:buClr>
              <a:buFont typeface="Wingdings" panose="05000000000000000000" pitchFamily="2" charset="2"/>
              <a:buChar char="Ø"/>
            </a:pPr>
            <a:endParaRPr lang="fr-FR" sz="1600" dirty="0">
              <a:solidFill>
                <a:schemeClr val="tx1">
                  <a:lumMod val="50000"/>
                  <a:lumOff val="50000"/>
                </a:schemeClr>
              </a:solidFill>
            </a:endParaRPr>
          </a:p>
          <a:p>
            <a:pPr marL="228600" indent="-228600">
              <a:spcAft>
                <a:spcPts val="300"/>
              </a:spcAft>
              <a:buClr>
                <a:schemeClr val="accent1"/>
              </a:buClr>
              <a:buFont typeface="Wingdings" panose="05000000000000000000" pitchFamily="2" charset="2"/>
              <a:buChar char="Ø"/>
            </a:pPr>
            <a:endParaRPr lang="fr-FR" sz="1600" dirty="0">
              <a:solidFill>
                <a:schemeClr val="tx1">
                  <a:lumMod val="50000"/>
                  <a:lumOff val="50000"/>
                </a:schemeClr>
              </a:solidFill>
            </a:endParaRPr>
          </a:p>
        </p:txBody>
      </p:sp>
      <p:sp>
        <p:nvSpPr>
          <p:cNvPr id="8" name="Ellipse 7">
            <a:extLst>
              <a:ext uri="{FF2B5EF4-FFF2-40B4-BE49-F238E27FC236}">
                <a16:creationId xmlns:a16="http://schemas.microsoft.com/office/drawing/2014/main" id="{5CEF39F4-275F-44CC-A6F9-0A78D0132E73}"/>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a:extLst>
              <a:ext uri="{FF2B5EF4-FFF2-40B4-BE49-F238E27FC236}">
                <a16:creationId xmlns:a16="http://schemas.microsoft.com/office/drawing/2014/main" id="{F36771AE-8C9B-4679-8C93-743A08544882}"/>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6900367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025" y="83865"/>
            <a:ext cx="9337400" cy="554038"/>
          </a:xfrm>
        </p:spPr>
        <p:txBody>
          <a:bodyPr/>
          <a:lstStyle/>
          <a:p>
            <a:pPr algn="l"/>
            <a:r>
              <a:rPr lang="fr-FR" sz="2000" b="1" dirty="0"/>
              <a:t>I. Les conceptions de la </a:t>
            </a:r>
            <a:r>
              <a:rPr lang="fr-FR" sz="2000" b="1" dirty="0" err="1"/>
              <a:t>communaute</a:t>
            </a:r>
            <a:r>
              <a:rPr lang="fr-FR" sz="2000" b="1" dirty="0"/>
              <a:t> de travail dans la doctrine</a:t>
            </a:r>
          </a:p>
        </p:txBody>
      </p:sp>
      <p:sp>
        <p:nvSpPr>
          <p:cNvPr id="7" name="Espace réservé du texte 2">
            <a:extLst>
              <a:ext uri="{FF2B5EF4-FFF2-40B4-BE49-F238E27FC236}">
                <a16:creationId xmlns:a16="http://schemas.microsoft.com/office/drawing/2014/main" id="{012DC223-48AF-4C52-AEB3-D17465D25BBF}"/>
              </a:ext>
            </a:extLst>
          </p:cNvPr>
          <p:cNvSpPr>
            <a:spLocks noGrp="1"/>
          </p:cNvSpPr>
          <p:nvPr>
            <p:ph type="body" sz="quarter" idx="10"/>
          </p:nvPr>
        </p:nvSpPr>
        <p:spPr>
          <a:xfrm>
            <a:off x="350489" y="1470897"/>
            <a:ext cx="8347196" cy="433388"/>
          </a:xfrm>
        </p:spPr>
        <p:txBody>
          <a:bodyPr/>
          <a:lstStyle/>
          <a:p>
            <a:pPr marL="457200" indent="-457200">
              <a:buFont typeface="+mj-lt"/>
              <a:buAutoNum type="arabicPeriod"/>
            </a:pPr>
            <a:r>
              <a:rPr lang="fr-FR" i="0" dirty="0"/>
              <a:t>La communauté de métier</a:t>
            </a:r>
            <a:endParaRPr lang="fr-FR" sz="2000" b="1" dirty="0"/>
          </a:p>
        </p:txBody>
      </p:sp>
      <p:sp>
        <p:nvSpPr>
          <p:cNvPr id="24" name="Text Placeholder 8">
            <a:extLst>
              <a:ext uri="{FF2B5EF4-FFF2-40B4-BE49-F238E27FC236}">
                <a16:creationId xmlns:a16="http://schemas.microsoft.com/office/drawing/2014/main" id="{02B45230-D9A4-43A7-8749-7C5E9D0B9089}"/>
              </a:ext>
            </a:extLst>
          </p:cNvPr>
          <p:cNvSpPr txBox="1">
            <a:spLocks/>
          </p:cNvSpPr>
          <p:nvPr/>
        </p:nvSpPr>
        <p:spPr>
          <a:xfrm>
            <a:off x="350489" y="1904285"/>
            <a:ext cx="11000683" cy="1305936"/>
          </a:xfrm>
          <a:prstGeom prst="rect">
            <a:avLst/>
          </a:prstGeom>
        </p:spPr>
        <p:txBody>
          <a:bodyPr lIns="0" tIns="0" rIns="0" bIns="0" anchor="ctr"/>
          <a:lstStyle/>
          <a:p>
            <a:pPr lvl="0">
              <a:spcBef>
                <a:spcPct val="20000"/>
              </a:spcBef>
              <a:defRPr/>
            </a:pPr>
            <a:endParaRPr lang="en-US" b="1" dirty="0">
              <a:solidFill>
                <a:schemeClr val="accent3"/>
              </a:solidFill>
              <a:latin typeface="+mj-lt"/>
            </a:endParaRPr>
          </a:p>
          <a:p>
            <a:pPr lvl="0">
              <a:spcBef>
                <a:spcPct val="20000"/>
              </a:spcBef>
              <a:defRPr/>
            </a:pPr>
            <a:r>
              <a:rPr lang="en-US" b="1" dirty="0" err="1">
                <a:solidFill>
                  <a:schemeClr val="accent3"/>
                </a:solidFill>
                <a:latin typeface="+mj-lt"/>
              </a:rPr>
              <a:t>Historiquement</a:t>
            </a:r>
            <a:r>
              <a:rPr lang="en-US" b="1" dirty="0">
                <a:solidFill>
                  <a:schemeClr val="accent3"/>
                </a:solidFill>
                <a:latin typeface="+mj-lt"/>
              </a:rPr>
              <a:t>, </a:t>
            </a:r>
            <a:r>
              <a:rPr lang="fr-FR" b="1" dirty="0">
                <a:solidFill>
                  <a:schemeClr val="accent3"/>
                </a:solidFill>
                <a:latin typeface="+mj-lt"/>
              </a:rPr>
              <a:t>l</a:t>
            </a:r>
            <a:r>
              <a:rPr lang="fr-FR" dirty="0"/>
              <a:t>a communauté de travail est </a:t>
            </a:r>
            <a:r>
              <a:rPr lang="fr-FR" b="1" dirty="0"/>
              <a:t>l’ensemble des travailleurs d’une même profession</a:t>
            </a:r>
            <a:r>
              <a:rPr lang="fr-FR" dirty="0"/>
              <a:t>.</a:t>
            </a:r>
          </a:p>
          <a:p>
            <a:pPr lvl="0" algn="just">
              <a:spcBef>
                <a:spcPct val="20000"/>
              </a:spcBef>
              <a:defRPr/>
            </a:pPr>
            <a:r>
              <a:rPr lang="fr-FR" dirty="0"/>
              <a:t> </a:t>
            </a:r>
            <a:br>
              <a:rPr lang="fr-FR" dirty="0"/>
            </a:br>
            <a:r>
              <a:rPr lang="fr-FR" dirty="0"/>
              <a:t>C’était la </a:t>
            </a:r>
            <a:r>
              <a:rPr lang="fr-FR" u="sng" dirty="0"/>
              <a:t>conception dominante avant la Révolution française </a:t>
            </a:r>
            <a:r>
              <a:rPr lang="fr-FR" dirty="0"/>
              <a:t>puisque dans l’Ancien Régime, les</a:t>
            </a:r>
          </a:p>
          <a:p>
            <a:pPr lvl="0" algn="just">
              <a:spcBef>
                <a:spcPct val="20000"/>
              </a:spcBef>
              <a:defRPr/>
            </a:pPr>
            <a:r>
              <a:rPr lang="fr-FR" dirty="0"/>
              <a:t>travailleurs étaient organisés dans des communautés de métier appelées des corporations.	 </a:t>
            </a:r>
            <a:br>
              <a:rPr lang="fr-FR" dirty="0"/>
            </a:br>
            <a:endParaRPr lang="en-US" b="1" dirty="0">
              <a:solidFill>
                <a:schemeClr val="accent3"/>
              </a:solidFill>
              <a:latin typeface="+mj-lt"/>
            </a:endParaRPr>
          </a:p>
        </p:txBody>
      </p:sp>
      <p:sp>
        <p:nvSpPr>
          <p:cNvPr id="25" name="TextBox 6">
            <a:extLst>
              <a:ext uri="{FF2B5EF4-FFF2-40B4-BE49-F238E27FC236}">
                <a16:creationId xmlns:a16="http://schemas.microsoft.com/office/drawing/2014/main" id="{1C30AFBC-8236-42DD-8FA0-3AD89D404A10}"/>
              </a:ext>
            </a:extLst>
          </p:cNvPr>
          <p:cNvSpPr txBox="1"/>
          <p:nvPr/>
        </p:nvSpPr>
        <p:spPr>
          <a:xfrm>
            <a:off x="350489" y="3524487"/>
            <a:ext cx="10927111" cy="1738938"/>
          </a:xfrm>
          <a:prstGeom prst="rect">
            <a:avLst/>
          </a:prstGeom>
          <a:noFill/>
        </p:spPr>
        <p:txBody>
          <a:bodyPr wrap="square" lIns="0" tIns="0" rIns="0" bIns="0" rtlCol="0">
            <a:spAutoFit/>
          </a:bodyPr>
          <a:lstStyle/>
          <a:p>
            <a:pPr algn="just">
              <a:spcAft>
                <a:spcPts val="300"/>
              </a:spcAft>
              <a:buClr>
                <a:schemeClr val="accent1"/>
              </a:buClr>
            </a:pPr>
            <a:r>
              <a:rPr lang="fr-FR" dirty="0"/>
              <a:t>Ces communautés de métiers sont interdites lors de la Révolution française de 1789, </a:t>
            </a:r>
            <a:r>
              <a:rPr lang="fr-FR" b="1" dirty="0"/>
              <a:t>par la loi le Chapelier de 1791</a:t>
            </a:r>
            <a:r>
              <a:rPr lang="fr-FR" dirty="0"/>
              <a:t>. Cette loi est restée célèbre parce qu’elle met en place une nouvelle vision de la société, une vision libérale, qui vise à faire prévaloir l’individu sur la communauté. </a:t>
            </a:r>
          </a:p>
          <a:p>
            <a:pPr algn="just">
              <a:spcAft>
                <a:spcPts val="300"/>
              </a:spcAft>
              <a:buClr>
                <a:schemeClr val="accent1"/>
              </a:buClr>
            </a:pPr>
            <a:endParaRPr lang="fr-FR" dirty="0"/>
          </a:p>
          <a:p>
            <a:pPr algn="just">
              <a:spcAft>
                <a:spcPts val="300"/>
              </a:spcAft>
              <a:buClr>
                <a:schemeClr val="accent1"/>
              </a:buClr>
            </a:pPr>
            <a:r>
              <a:rPr lang="fr-FR" dirty="0"/>
              <a:t>Il faudra attendre la loi Waldeck-Rousseau du 21 mars 1884 pour que soient de nouveau admis les regroupements entre travailleurs à travers la reconnaissance de la liberté syndicale. </a:t>
            </a:r>
            <a:endParaRPr lang="fr-FR" sz="1600" dirty="0">
              <a:solidFill>
                <a:schemeClr val="tx1">
                  <a:lumMod val="50000"/>
                  <a:lumOff val="50000"/>
                </a:schemeClr>
              </a:solidFill>
            </a:endParaRPr>
          </a:p>
        </p:txBody>
      </p:sp>
      <p:sp>
        <p:nvSpPr>
          <p:cNvPr id="9" name="Ellipse 8">
            <a:extLst>
              <a:ext uri="{FF2B5EF4-FFF2-40B4-BE49-F238E27FC236}">
                <a16:creationId xmlns:a16="http://schemas.microsoft.com/office/drawing/2014/main" id="{B2F052A4-0B06-4BF6-B123-D5411AA2B35C}"/>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Ellipse 9">
            <a:extLst>
              <a:ext uri="{FF2B5EF4-FFF2-40B4-BE49-F238E27FC236}">
                <a16:creationId xmlns:a16="http://schemas.microsoft.com/office/drawing/2014/main" id="{A4B7E53E-1DF2-4281-B136-75E7F8F010E8}"/>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80062404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025" y="83865"/>
            <a:ext cx="9337400" cy="554038"/>
          </a:xfrm>
        </p:spPr>
        <p:txBody>
          <a:bodyPr/>
          <a:lstStyle/>
          <a:p>
            <a:pPr algn="l"/>
            <a:r>
              <a:rPr lang="fr-FR" b="1" dirty="0"/>
              <a:t>I. Les conceptions de la </a:t>
            </a:r>
            <a:r>
              <a:rPr lang="fr-FR" b="1" dirty="0" err="1"/>
              <a:t>communaute</a:t>
            </a:r>
            <a:r>
              <a:rPr lang="fr-FR" b="1" dirty="0"/>
              <a:t> de travail dans la doctrine</a:t>
            </a:r>
          </a:p>
        </p:txBody>
      </p:sp>
      <p:sp>
        <p:nvSpPr>
          <p:cNvPr id="7" name="Espace réservé du texte 2">
            <a:extLst>
              <a:ext uri="{FF2B5EF4-FFF2-40B4-BE49-F238E27FC236}">
                <a16:creationId xmlns:a16="http://schemas.microsoft.com/office/drawing/2014/main" id="{012DC223-48AF-4C52-AEB3-D17465D25BBF}"/>
              </a:ext>
            </a:extLst>
          </p:cNvPr>
          <p:cNvSpPr>
            <a:spLocks noGrp="1"/>
          </p:cNvSpPr>
          <p:nvPr>
            <p:ph type="body" sz="quarter" idx="10"/>
          </p:nvPr>
        </p:nvSpPr>
        <p:spPr>
          <a:xfrm>
            <a:off x="403041" y="1266393"/>
            <a:ext cx="8347196" cy="433388"/>
          </a:xfrm>
        </p:spPr>
        <p:txBody>
          <a:bodyPr/>
          <a:lstStyle/>
          <a:p>
            <a:pPr marL="457200" indent="-457200">
              <a:buFont typeface="+mj-lt"/>
              <a:buAutoNum type="arabicPeriod" startAt="2"/>
            </a:pPr>
            <a:r>
              <a:rPr lang="fr-FR" i="0" dirty="0"/>
              <a:t>La communauté d’entreprise</a:t>
            </a:r>
            <a:endParaRPr lang="fr-FR" sz="2000" b="1" dirty="0"/>
          </a:p>
        </p:txBody>
      </p:sp>
      <p:sp>
        <p:nvSpPr>
          <p:cNvPr id="24" name="Text Placeholder 8">
            <a:extLst>
              <a:ext uri="{FF2B5EF4-FFF2-40B4-BE49-F238E27FC236}">
                <a16:creationId xmlns:a16="http://schemas.microsoft.com/office/drawing/2014/main" id="{02B45230-D9A4-43A7-8749-7C5E9D0B9089}"/>
              </a:ext>
            </a:extLst>
          </p:cNvPr>
          <p:cNvSpPr txBox="1">
            <a:spLocks/>
          </p:cNvSpPr>
          <p:nvPr/>
        </p:nvSpPr>
        <p:spPr>
          <a:xfrm>
            <a:off x="581022" y="2160944"/>
            <a:ext cx="10829097" cy="984884"/>
          </a:xfrm>
          <a:prstGeom prst="rect">
            <a:avLst/>
          </a:prstGeom>
        </p:spPr>
        <p:txBody>
          <a:bodyPr lIns="0" tIns="0" rIns="0" bIns="0" anchor="ctr"/>
          <a:lstStyle/>
          <a:p>
            <a:pPr lvl="0">
              <a:spcBef>
                <a:spcPct val="20000"/>
              </a:spcBef>
              <a:defRPr/>
            </a:pPr>
            <a:r>
              <a:rPr lang="fr-FR" dirty="0"/>
              <a:t>A partir de la Seconde Révolution Industrielle, la communauté de travail devient </a:t>
            </a:r>
            <a:r>
              <a:rPr lang="fr-FR" b="1" dirty="0"/>
              <a:t>la communauté formée par les salariés et leur employeur au sein de l’entreprise</a:t>
            </a:r>
            <a:r>
              <a:rPr lang="fr-FR" dirty="0"/>
              <a:t>. </a:t>
            </a:r>
            <a:br>
              <a:rPr lang="fr-FR" dirty="0"/>
            </a:br>
            <a:endParaRPr lang="fr-FR" dirty="0"/>
          </a:p>
          <a:p>
            <a:pPr lvl="0">
              <a:spcBef>
                <a:spcPct val="20000"/>
              </a:spcBef>
              <a:defRPr/>
            </a:pPr>
            <a:r>
              <a:rPr lang="fr-FR" dirty="0"/>
              <a:t>Cette conception est défendue par les partisans d’une </a:t>
            </a:r>
            <a:r>
              <a:rPr lang="fr-FR" b="1" dirty="0">
                <a:solidFill>
                  <a:schemeClr val="accent1"/>
                </a:solidFill>
              </a:rPr>
              <a:t>théorie institutionnelle de l’entreprise </a:t>
            </a:r>
            <a:r>
              <a:rPr lang="fr-FR" b="1" i="1" dirty="0">
                <a:solidFill>
                  <a:schemeClr val="bg2">
                    <a:lumMod val="25000"/>
                  </a:schemeClr>
                </a:solidFill>
              </a:rPr>
              <a:t>(</a:t>
            </a:r>
            <a:r>
              <a:rPr lang="fr-FR" b="1" i="1" dirty="0" err="1">
                <a:solidFill>
                  <a:schemeClr val="bg2">
                    <a:lumMod val="25000"/>
                  </a:schemeClr>
                </a:solidFill>
              </a:rPr>
              <a:t>Instytucjonalna</a:t>
            </a:r>
            <a:r>
              <a:rPr lang="fr-FR" b="1" i="1" dirty="0">
                <a:solidFill>
                  <a:schemeClr val="bg2">
                    <a:lumMod val="25000"/>
                  </a:schemeClr>
                </a:solidFill>
              </a:rPr>
              <a:t> </a:t>
            </a:r>
            <a:r>
              <a:rPr lang="fr-FR" b="1" i="1" dirty="0" err="1">
                <a:solidFill>
                  <a:schemeClr val="bg2">
                    <a:lumMod val="25000"/>
                  </a:schemeClr>
                </a:solidFill>
              </a:rPr>
              <a:t>Teoria</a:t>
            </a:r>
            <a:r>
              <a:rPr lang="fr-FR" b="1" i="1" dirty="0">
                <a:solidFill>
                  <a:schemeClr val="bg2">
                    <a:lumMod val="25000"/>
                  </a:schemeClr>
                </a:solidFill>
              </a:rPr>
              <a:t> </a:t>
            </a:r>
            <a:r>
              <a:rPr lang="fr-FR" b="1" i="1" dirty="0" err="1">
                <a:solidFill>
                  <a:schemeClr val="bg2">
                    <a:lumMod val="25000"/>
                  </a:schemeClr>
                </a:solidFill>
              </a:rPr>
              <a:t>Przedsiębiorstw</a:t>
            </a:r>
            <a:r>
              <a:rPr lang="fr-FR" b="1" i="1" dirty="0">
                <a:solidFill>
                  <a:schemeClr val="bg2">
                    <a:lumMod val="25000"/>
                  </a:schemeClr>
                </a:solidFill>
              </a:rPr>
              <a:t>)</a:t>
            </a:r>
            <a:r>
              <a:rPr lang="fr-FR" i="1" dirty="0">
                <a:solidFill>
                  <a:schemeClr val="bg2">
                    <a:lumMod val="25000"/>
                  </a:schemeClr>
                </a:solidFill>
              </a:rPr>
              <a:t>. </a:t>
            </a:r>
            <a:endParaRPr lang="en-US" b="1" i="1" dirty="0">
              <a:solidFill>
                <a:schemeClr val="bg2">
                  <a:lumMod val="25000"/>
                </a:schemeClr>
              </a:solidFill>
              <a:latin typeface="+mj-lt"/>
            </a:endParaRPr>
          </a:p>
        </p:txBody>
      </p:sp>
      <p:sp>
        <p:nvSpPr>
          <p:cNvPr id="25" name="TextBox 6">
            <a:extLst>
              <a:ext uri="{FF2B5EF4-FFF2-40B4-BE49-F238E27FC236}">
                <a16:creationId xmlns:a16="http://schemas.microsoft.com/office/drawing/2014/main" id="{1C30AFBC-8236-42DD-8FA0-3AD89D404A10}"/>
              </a:ext>
            </a:extLst>
          </p:cNvPr>
          <p:cNvSpPr txBox="1"/>
          <p:nvPr/>
        </p:nvSpPr>
        <p:spPr>
          <a:xfrm>
            <a:off x="898935" y="4647904"/>
            <a:ext cx="10193273" cy="1107996"/>
          </a:xfrm>
          <a:prstGeom prst="rect">
            <a:avLst/>
          </a:prstGeom>
          <a:noFill/>
        </p:spPr>
        <p:txBody>
          <a:bodyPr wrap="square" lIns="0" tIns="0" rIns="0" bIns="0" rtlCol="0">
            <a:spAutoFit/>
          </a:bodyPr>
          <a:lstStyle/>
          <a:p>
            <a:pPr marL="228600" indent="-228600" algn="just">
              <a:spcAft>
                <a:spcPts val="300"/>
              </a:spcAft>
              <a:buClr>
                <a:schemeClr val="accent1"/>
              </a:buClr>
              <a:buFont typeface="Wingdings" panose="05000000000000000000" pitchFamily="2" charset="2"/>
              <a:buChar char="Ø"/>
            </a:pPr>
            <a:r>
              <a:rPr lang="fr-FR" dirty="0"/>
              <a:t>Jean </a:t>
            </a:r>
            <a:r>
              <a:rPr lang="fr-FR" dirty="0" err="1"/>
              <a:t>Brèthe</a:t>
            </a:r>
            <a:r>
              <a:rPr lang="fr-FR" dirty="0"/>
              <a:t> de la </a:t>
            </a:r>
            <a:r>
              <a:rPr lang="fr-FR" dirty="0" err="1"/>
              <a:t>Gressaye</a:t>
            </a:r>
            <a:r>
              <a:rPr lang="fr-FR" dirty="0"/>
              <a:t>, 1938, p. 110 :  «</a:t>
            </a:r>
            <a:r>
              <a:rPr lang="fr-FR" i="1" dirty="0"/>
              <a:t>  L'entreprise est autre chose qu'une simple juxtaposition de contrats individuels de travail. Elle est une communauté de travail, un corps social, réunissant des personnes qui participent, avec des fonctions différentes, à une œuvre d'ensemble, et qui sont soumises à l'autorité de l'une d'elles, le chef d'entreprise  </a:t>
            </a:r>
            <a:r>
              <a:rPr lang="fr-FR" dirty="0"/>
              <a:t>»</a:t>
            </a:r>
            <a:endParaRPr lang="fr-FR" sz="1600" dirty="0">
              <a:solidFill>
                <a:schemeClr val="tx1">
                  <a:lumMod val="50000"/>
                  <a:lumOff val="50000"/>
                </a:schemeClr>
              </a:solidFill>
            </a:endParaRPr>
          </a:p>
        </p:txBody>
      </p:sp>
      <p:sp>
        <p:nvSpPr>
          <p:cNvPr id="6" name="Text Placeholder 8">
            <a:extLst>
              <a:ext uri="{FF2B5EF4-FFF2-40B4-BE49-F238E27FC236}">
                <a16:creationId xmlns:a16="http://schemas.microsoft.com/office/drawing/2014/main" id="{1F9DC2C4-3720-474A-968C-7DC302AD6839}"/>
              </a:ext>
            </a:extLst>
          </p:cNvPr>
          <p:cNvSpPr txBox="1">
            <a:spLocks/>
          </p:cNvSpPr>
          <p:nvPr/>
        </p:nvSpPr>
        <p:spPr>
          <a:xfrm>
            <a:off x="581021" y="3588979"/>
            <a:ext cx="10829097" cy="984884"/>
          </a:xfrm>
          <a:prstGeom prst="rect">
            <a:avLst/>
          </a:prstGeom>
        </p:spPr>
        <p:txBody>
          <a:bodyPr lIns="0" tIns="0" rIns="0" bIns="0" anchor="ctr"/>
          <a:lstStyle/>
          <a:p>
            <a:pPr marL="342900" lvl="0" indent="-342900">
              <a:spcBef>
                <a:spcPct val="20000"/>
              </a:spcBef>
              <a:buFont typeface="Wingdings" panose="05000000000000000000" pitchFamily="2" charset="2"/>
              <a:buChar char="§"/>
              <a:defRPr/>
            </a:pPr>
            <a:r>
              <a:rPr lang="fr-FR" dirty="0"/>
              <a:t>Selon cette théorie institutionnelle, l’entreprise est une communauté qui unit les dirigeants et les salariés en vue de la réalisation d’une finalité commune. </a:t>
            </a:r>
            <a:endParaRPr lang="en-US" b="1" dirty="0">
              <a:solidFill>
                <a:schemeClr val="accent3"/>
              </a:solidFill>
              <a:latin typeface="+mj-lt"/>
            </a:endParaRPr>
          </a:p>
        </p:txBody>
      </p:sp>
      <p:sp>
        <p:nvSpPr>
          <p:cNvPr id="8" name="Ellipse 7">
            <a:extLst>
              <a:ext uri="{FF2B5EF4-FFF2-40B4-BE49-F238E27FC236}">
                <a16:creationId xmlns:a16="http://schemas.microsoft.com/office/drawing/2014/main" id="{29BAC5A6-52C9-4384-BC14-CBADFD036A7E}"/>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a:extLst>
              <a:ext uri="{FF2B5EF4-FFF2-40B4-BE49-F238E27FC236}">
                <a16:creationId xmlns:a16="http://schemas.microsoft.com/office/drawing/2014/main" id="{AB624697-08F8-467C-AE06-4E88E8678405}"/>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3613375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025" y="83865"/>
            <a:ext cx="9337400" cy="554038"/>
          </a:xfrm>
        </p:spPr>
        <p:txBody>
          <a:bodyPr/>
          <a:lstStyle/>
          <a:p>
            <a:pPr algn="l"/>
            <a:r>
              <a:rPr lang="fr-FR" b="1" dirty="0"/>
              <a:t>I. Les conceptions de la </a:t>
            </a:r>
            <a:r>
              <a:rPr lang="fr-FR" b="1" dirty="0" err="1"/>
              <a:t>communaute</a:t>
            </a:r>
            <a:r>
              <a:rPr lang="fr-FR" b="1" dirty="0"/>
              <a:t> de travail dans la doctrine</a:t>
            </a:r>
          </a:p>
        </p:txBody>
      </p:sp>
      <p:sp>
        <p:nvSpPr>
          <p:cNvPr id="7" name="Espace réservé du texte 2">
            <a:extLst>
              <a:ext uri="{FF2B5EF4-FFF2-40B4-BE49-F238E27FC236}">
                <a16:creationId xmlns:a16="http://schemas.microsoft.com/office/drawing/2014/main" id="{012DC223-48AF-4C52-AEB3-D17465D25BBF}"/>
              </a:ext>
            </a:extLst>
          </p:cNvPr>
          <p:cNvSpPr>
            <a:spLocks noGrp="1"/>
          </p:cNvSpPr>
          <p:nvPr>
            <p:ph type="body" sz="quarter" idx="10"/>
          </p:nvPr>
        </p:nvSpPr>
        <p:spPr>
          <a:xfrm>
            <a:off x="350489" y="1470897"/>
            <a:ext cx="8347196" cy="433388"/>
          </a:xfrm>
        </p:spPr>
        <p:txBody>
          <a:bodyPr/>
          <a:lstStyle/>
          <a:p>
            <a:pPr marL="457200" indent="-457200">
              <a:buFont typeface="+mj-lt"/>
              <a:buAutoNum type="arabicPeriod" startAt="2"/>
            </a:pPr>
            <a:r>
              <a:rPr lang="fr-FR" i="0" dirty="0"/>
              <a:t>La communauté d’entreprise</a:t>
            </a:r>
            <a:endParaRPr lang="fr-FR" sz="2000" b="1" dirty="0"/>
          </a:p>
        </p:txBody>
      </p:sp>
      <p:sp>
        <p:nvSpPr>
          <p:cNvPr id="24" name="Text Placeholder 8">
            <a:extLst>
              <a:ext uri="{FF2B5EF4-FFF2-40B4-BE49-F238E27FC236}">
                <a16:creationId xmlns:a16="http://schemas.microsoft.com/office/drawing/2014/main" id="{02B45230-D9A4-43A7-8749-7C5E9D0B9089}"/>
              </a:ext>
            </a:extLst>
          </p:cNvPr>
          <p:cNvSpPr txBox="1">
            <a:spLocks/>
          </p:cNvSpPr>
          <p:nvPr/>
        </p:nvSpPr>
        <p:spPr>
          <a:xfrm>
            <a:off x="581022" y="2160943"/>
            <a:ext cx="10829097" cy="1268057"/>
          </a:xfrm>
          <a:prstGeom prst="rect">
            <a:avLst/>
          </a:prstGeom>
        </p:spPr>
        <p:txBody>
          <a:bodyPr lIns="0" tIns="0" rIns="0" bIns="0" anchor="ctr"/>
          <a:lstStyle/>
          <a:p>
            <a:pPr lvl="0">
              <a:spcBef>
                <a:spcPct val="20000"/>
              </a:spcBef>
              <a:defRPr/>
            </a:pPr>
            <a:endParaRPr lang="fr-FR" dirty="0"/>
          </a:p>
          <a:p>
            <a:pPr lvl="0">
              <a:spcBef>
                <a:spcPct val="20000"/>
              </a:spcBef>
              <a:defRPr/>
            </a:pPr>
            <a:endParaRPr lang="fr-FR" dirty="0"/>
          </a:p>
          <a:p>
            <a:pPr lvl="0">
              <a:spcBef>
                <a:spcPct val="20000"/>
              </a:spcBef>
              <a:defRPr/>
            </a:pPr>
            <a:endParaRPr lang="fr-FR" dirty="0"/>
          </a:p>
          <a:p>
            <a:pPr lvl="0">
              <a:spcBef>
                <a:spcPct val="20000"/>
              </a:spcBef>
              <a:defRPr/>
            </a:pPr>
            <a:endParaRPr lang="fr-FR" dirty="0"/>
          </a:p>
          <a:p>
            <a:pPr lvl="0">
              <a:spcBef>
                <a:spcPct val="20000"/>
              </a:spcBef>
              <a:defRPr/>
            </a:pPr>
            <a:endParaRPr lang="fr-FR" dirty="0"/>
          </a:p>
          <a:p>
            <a:pPr lvl="0">
              <a:spcBef>
                <a:spcPct val="20000"/>
              </a:spcBef>
              <a:defRPr/>
            </a:pPr>
            <a:endParaRPr lang="fr-FR" dirty="0"/>
          </a:p>
          <a:p>
            <a:pPr lvl="0">
              <a:spcBef>
                <a:spcPct val="20000"/>
              </a:spcBef>
              <a:defRPr/>
            </a:pPr>
            <a:r>
              <a:rPr lang="fr-FR" b="1" dirty="0"/>
              <a:t>Conséquences de la théorie institutionnelle </a:t>
            </a:r>
            <a:r>
              <a:rPr lang="fr-FR" dirty="0"/>
              <a:t>: </a:t>
            </a:r>
          </a:p>
          <a:p>
            <a:pPr lvl="0">
              <a:spcBef>
                <a:spcPct val="20000"/>
              </a:spcBef>
              <a:defRPr/>
            </a:pPr>
            <a:br>
              <a:rPr lang="fr-FR" dirty="0"/>
            </a:br>
            <a:r>
              <a:rPr lang="fr-FR" dirty="0">
                <a:solidFill>
                  <a:schemeClr val="accent1"/>
                </a:solidFill>
              </a:rPr>
              <a:t>=&gt;</a:t>
            </a:r>
            <a:r>
              <a:rPr lang="fr-FR" dirty="0"/>
              <a:t> Selon cette théorie, les pouvoirs du chef d’entreprise doivent être justifiés par la recherche de l’intérêt de la communauté de travail. </a:t>
            </a:r>
            <a:br>
              <a:rPr lang="fr-FR" dirty="0"/>
            </a:br>
            <a:br>
              <a:rPr lang="fr-FR" dirty="0"/>
            </a:br>
            <a:r>
              <a:rPr lang="fr-FR" dirty="0"/>
              <a:t>Exemple dans le droit positif : Sur le fondement de la théorie institutionnelle, la jurisprudence a reconnu le concept de l’« intérêt de l’entreprise » qui doit être un intérêt distinct de l’intérêt personnel de l’employeur.</a:t>
            </a:r>
            <a:br>
              <a:rPr lang="fr-FR" dirty="0"/>
            </a:br>
            <a:br>
              <a:rPr lang="fr-FR" dirty="0"/>
            </a:br>
            <a:r>
              <a:rPr lang="fr-FR" dirty="0">
                <a:solidFill>
                  <a:schemeClr val="accent1"/>
                </a:solidFill>
              </a:rPr>
              <a:t>=&gt;</a:t>
            </a:r>
            <a:r>
              <a:rPr lang="fr-FR" dirty="0"/>
              <a:t> La relation de travail ne serait pas fondée sur le contrat de travail mais sur l’appartenance du salarié à la communauté de travail. </a:t>
            </a:r>
            <a:endParaRPr lang="en-US" b="1" dirty="0">
              <a:solidFill>
                <a:schemeClr val="accent3"/>
              </a:solidFill>
              <a:latin typeface="+mj-lt"/>
            </a:endParaRPr>
          </a:p>
        </p:txBody>
      </p:sp>
      <p:sp>
        <p:nvSpPr>
          <p:cNvPr id="8" name="Ellipse 7">
            <a:extLst>
              <a:ext uri="{FF2B5EF4-FFF2-40B4-BE49-F238E27FC236}">
                <a16:creationId xmlns:a16="http://schemas.microsoft.com/office/drawing/2014/main" id="{29BAC5A6-52C9-4384-BC14-CBADFD036A7E}"/>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a:extLst>
              <a:ext uri="{FF2B5EF4-FFF2-40B4-BE49-F238E27FC236}">
                <a16:creationId xmlns:a16="http://schemas.microsoft.com/office/drawing/2014/main" id="{AB624697-08F8-467C-AE06-4E88E8678405}"/>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9321676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025" y="83865"/>
            <a:ext cx="9337400" cy="554038"/>
          </a:xfrm>
        </p:spPr>
        <p:txBody>
          <a:bodyPr/>
          <a:lstStyle/>
          <a:p>
            <a:pPr algn="l"/>
            <a:r>
              <a:rPr lang="fr-FR" b="1" dirty="0"/>
              <a:t>I. Les conceptions de la </a:t>
            </a:r>
            <a:r>
              <a:rPr lang="fr-FR" b="1" dirty="0" err="1"/>
              <a:t>communaute</a:t>
            </a:r>
            <a:r>
              <a:rPr lang="fr-FR" b="1" dirty="0"/>
              <a:t> de travail dans la doctrine</a:t>
            </a:r>
          </a:p>
        </p:txBody>
      </p:sp>
      <p:sp>
        <p:nvSpPr>
          <p:cNvPr id="7" name="Espace réservé du texte 2">
            <a:extLst>
              <a:ext uri="{FF2B5EF4-FFF2-40B4-BE49-F238E27FC236}">
                <a16:creationId xmlns:a16="http://schemas.microsoft.com/office/drawing/2014/main" id="{012DC223-48AF-4C52-AEB3-D17465D25BBF}"/>
              </a:ext>
            </a:extLst>
          </p:cNvPr>
          <p:cNvSpPr>
            <a:spLocks noGrp="1"/>
          </p:cNvSpPr>
          <p:nvPr>
            <p:ph type="body" sz="quarter" idx="10"/>
          </p:nvPr>
        </p:nvSpPr>
        <p:spPr>
          <a:xfrm>
            <a:off x="247650" y="1133553"/>
            <a:ext cx="8347196" cy="433388"/>
          </a:xfrm>
        </p:spPr>
        <p:txBody>
          <a:bodyPr/>
          <a:lstStyle/>
          <a:p>
            <a:pPr marL="457200" indent="-457200">
              <a:buFont typeface="+mj-lt"/>
              <a:buAutoNum type="arabicPeriod" startAt="2"/>
            </a:pPr>
            <a:r>
              <a:rPr lang="fr-FR" i="0" dirty="0"/>
              <a:t>La communauté d’entreprise</a:t>
            </a:r>
            <a:endParaRPr lang="fr-FR" sz="2000" b="1" dirty="0"/>
          </a:p>
        </p:txBody>
      </p:sp>
      <p:sp>
        <p:nvSpPr>
          <p:cNvPr id="24" name="Text Placeholder 8">
            <a:extLst>
              <a:ext uri="{FF2B5EF4-FFF2-40B4-BE49-F238E27FC236}">
                <a16:creationId xmlns:a16="http://schemas.microsoft.com/office/drawing/2014/main" id="{02B45230-D9A4-43A7-8749-7C5E9D0B9089}"/>
              </a:ext>
            </a:extLst>
          </p:cNvPr>
          <p:cNvSpPr txBox="1">
            <a:spLocks/>
          </p:cNvSpPr>
          <p:nvPr/>
        </p:nvSpPr>
        <p:spPr>
          <a:xfrm>
            <a:off x="339284" y="1659545"/>
            <a:ext cx="10829097" cy="3945567"/>
          </a:xfrm>
          <a:prstGeom prst="rect">
            <a:avLst/>
          </a:prstGeom>
        </p:spPr>
        <p:txBody>
          <a:bodyPr lIns="0" tIns="0" rIns="0" bIns="0" anchor="ctr"/>
          <a:lstStyle/>
          <a:p>
            <a:endParaRPr lang="en-US" b="1" dirty="0">
              <a:solidFill>
                <a:schemeClr val="accent3"/>
              </a:solidFill>
              <a:latin typeface="+mj-lt"/>
            </a:endParaRPr>
          </a:p>
          <a:p>
            <a:endParaRPr lang="en-US" b="1" dirty="0">
              <a:solidFill>
                <a:schemeClr val="accent3"/>
              </a:solidFill>
              <a:latin typeface="+mj-lt"/>
            </a:endParaRPr>
          </a:p>
          <a:p>
            <a:endParaRPr lang="en-US" b="1" dirty="0">
              <a:solidFill>
                <a:schemeClr val="accent3"/>
              </a:solidFill>
              <a:latin typeface="+mj-lt"/>
            </a:endParaRPr>
          </a:p>
          <a:p>
            <a:r>
              <a:rPr lang="en-US" b="1" dirty="0">
                <a:solidFill>
                  <a:schemeClr val="accent3"/>
                </a:solidFill>
                <a:latin typeface="+mj-lt"/>
              </a:rPr>
              <a:t> </a:t>
            </a:r>
          </a:p>
          <a:p>
            <a:endParaRPr lang="en-US" b="1" dirty="0">
              <a:solidFill>
                <a:schemeClr val="accent3"/>
              </a:solidFill>
              <a:latin typeface="+mj-lt"/>
            </a:endParaRPr>
          </a:p>
          <a:p>
            <a:r>
              <a:rPr lang="fr-FR" b="1" dirty="0"/>
              <a:t>Critiques de la théorie institutionnelle </a:t>
            </a:r>
            <a:r>
              <a:rPr lang="fr-FR" dirty="0"/>
              <a:t>: </a:t>
            </a:r>
            <a:br>
              <a:rPr lang="fr-FR" dirty="0"/>
            </a:br>
            <a:br>
              <a:rPr lang="fr-FR" dirty="0"/>
            </a:br>
            <a:r>
              <a:rPr lang="fr-FR" sz="1600" dirty="0"/>
              <a:t>L’existence d’une communauté d’entreprise est très critiquée. Elle s’oppose à la </a:t>
            </a:r>
            <a:r>
              <a:rPr lang="fr-FR" sz="1600" b="1" u="sng" dirty="0">
                <a:solidFill>
                  <a:schemeClr val="accent1"/>
                </a:solidFill>
              </a:rPr>
              <a:t>théorie contractuelle de la relation de travail</a:t>
            </a:r>
            <a:r>
              <a:rPr lang="fr-FR" sz="1600" dirty="0">
                <a:solidFill>
                  <a:schemeClr val="accent1"/>
                </a:solidFill>
              </a:rPr>
              <a:t> </a:t>
            </a:r>
            <a:r>
              <a:rPr lang="fr-FR" sz="1600" i="1" dirty="0">
                <a:solidFill>
                  <a:schemeClr val="tx1">
                    <a:lumMod val="75000"/>
                    <a:lumOff val="25000"/>
                  </a:schemeClr>
                </a:solidFill>
              </a:rPr>
              <a:t>(</a:t>
            </a:r>
            <a:r>
              <a:rPr lang="fr-FR" sz="1600" i="1" dirty="0" err="1">
                <a:solidFill>
                  <a:schemeClr val="tx1">
                    <a:lumMod val="75000"/>
                    <a:lumOff val="25000"/>
                  </a:schemeClr>
                </a:solidFill>
              </a:rPr>
              <a:t>teoria</a:t>
            </a:r>
            <a:r>
              <a:rPr lang="fr-FR" sz="1600" i="1" dirty="0">
                <a:solidFill>
                  <a:schemeClr val="tx1">
                    <a:lumMod val="75000"/>
                    <a:lumOff val="25000"/>
                  </a:schemeClr>
                </a:solidFill>
              </a:rPr>
              <a:t> </a:t>
            </a:r>
            <a:r>
              <a:rPr lang="fr-FR" sz="1600" i="1" dirty="0" err="1">
                <a:solidFill>
                  <a:schemeClr val="tx1">
                    <a:lumMod val="75000"/>
                    <a:lumOff val="25000"/>
                  </a:schemeClr>
                </a:solidFill>
              </a:rPr>
              <a:t>umów</a:t>
            </a:r>
            <a:r>
              <a:rPr lang="fr-FR" sz="1600" i="1" dirty="0">
                <a:solidFill>
                  <a:schemeClr val="tx1">
                    <a:lumMod val="75000"/>
                    <a:lumOff val="25000"/>
                  </a:schemeClr>
                </a:solidFill>
              </a:rPr>
              <a:t>) </a:t>
            </a:r>
            <a:r>
              <a:rPr lang="fr-FR" sz="1600" dirty="0"/>
              <a:t>défendue :</a:t>
            </a:r>
            <a:br>
              <a:rPr lang="fr-FR" sz="1600" dirty="0"/>
            </a:br>
            <a:br>
              <a:rPr lang="fr-FR" sz="1600" dirty="0"/>
            </a:br>
            <a:r>
              <a:rPr lang="fr-FR" sz="1600" dirty="0"/>
              <a:t>	-Par la doctrine économique libérale pour laquelle il n’existe que des relations entre individus. </a:t>
            </a:r>
            <a:br>
              <a:rPr lang="fr-FR" sz="1600" dirty="0"/>
            </a:br>
            <a:br>
              <a:rPr lang="fr-FR" sz="1600" dirty="0"/>
            </a:br>
            <a:r>
              <a:rPr lang="fr-FR" sz="1600" dirty="0"/>
              <a:t>	-Par la doctrine marxiste pour laquelle il ne peut y avoir de communauté entre salariés et patrons. </a:t>
            </a:r>
            <a:br>
              <a:rPr lang="fr-FR" sz="1600" dirty="0"/>
            </a:br>
            <a:r>
              <a:rPr lang="fr-FR" sz="1600" dirty="0"/>
              <a:t>        </a:t>
            </a:r>
            <a:br>
              <a:rPr lang="fr-FR" sz="1600" dirty="0"/>
            </a:br>
            <a:r>
              <a:rPr lang="fr-FR" sz="1600" dirty="0"/>
              <a:t>	=&gt; </a:t>
            </a:r>
            <a:r>
              <a:rPr lang="fr-FR" sz="1400" dirty="0">
                <a:solidFill>
                  <a:srgbClr val="0070C0"/>
                </a:solidFill>
              </a:rPr>
              <a:t>G. Lyon-Caen, 1955, p. 294  </a:t>
            </a:r>
            <a:r>
              <a:rPr lang="fr-FR" sz="1400" dirty="0"/>
              <a:t>: La communauté de travail est une “</a:t>
            </a:r>
            <a:r>
              <a:rPr lang="fr-FR" sz="1400" i="1" dirty="0"/>
              <a:t>mystification </a:t>
            </a:r>
            <a:r>
              <a:rPr lang="fr-FR" sz="1200" i="1" dirty="0"/>
              <a:t>(</a:t>
            </a:r>
            <a:r>
              <a:rPr lang="fr-FR" sz="1200" i="1" dirty="0" err="1"/>
              <a:t>mistyfikacja</a:t>
            </a:r>
            <a:r>
              <a:rPr lang="fr-FR" sz="1200" i="1" dirty="0"/>
              <a:t>) </a:t>
            </a:r>
            <a:r>
              <a:rPr lang="fr-FR" sz="1400" i="1" dirty="0"/>
              <a:t>qui tend à atténuer l’acuité 	des luttes sociales et à faire oublier aux salariés leurs véritables intérêts</a:t>
            </a:r>
            <a:r>
              <a:rPr lang="fr-FR" sz="1400" dirty="0"/>
              <a:t>”.</a:t>
            </a:r>
          </a:p>
          <a:p>
            <a:endParaRPr lang="fr-FR" sz="1600" dirty="0"/>
          </a:p>
          <a:p>
            <a:pPr algn="just"/>
            <a:r>
              <a:rPr lang="fr-FR" sz="1600" u="sng" dirty="0"/>
              <a:t>Remise en cause de la communauté d’entreprise </a:t>
            </a:r>
            <a:r>
              <a:rPr lang="fr-FR" sz="1600" dirty="0"/>
              <a:t>: Depuis les années 1980-1990, l’évolution du droit va très nettement en faveur de la théorie contractuelle. Il est admis que le lien qui unit le salarié à son entreprise est le lien contractuel, le contrat de travail, et non un lien communautaire d’appartenance. </a:t>
            </a:r>
          </a:p>
          <a:p>
            <a:pPr algn="just"/>
            <a:r>
              <a:rPr lang="fr-FR" sz="1600" dirty="0"/>
              <a:t>L’idée d’une communauté d’entreprise est parfois encore présente mais elle n’est donc plus la conception dominante</a:t>
            </a:r>
            <a:r>
              <a:rPr lang="fr-FR" dirty="0"/>
              <a:t>. </a:t>
            </a:r>
          </a:p>
          <a:p>
            <a:br>
              <a:rPr lang="fr-FR" dirty="0"/>
            </a:br>
            <a:br>
              <a:rPr lang="fr-FR" dirty="0"/>
            </a:br>
            <a:endParaRPr lang="en-US" b="1" dirty="0">
              <a:solidFill>
                <a:schemeClr val="accent3"/>
              </a:solidFill>
              <a:latin typeface="+mj-lt"/>
            </a:endParaRPr>
          </a:p>
        </p:txBody>
      </p:sp>
      <p:sp>
        <p:nvSpPr>
          <p:cNvPr id="8" name="Ellipse 7">
            <a:extLst>
              <a:ext uri="{FF2B5EF4-FFF2-40B4-BE49-F238E27FC236}">
                <a16:creationId xmlns:a16="http://schemas.microsoft.com/office/drawing/2014/main" id="{29BAC5A6-52C9-4384-BC14-CBADFD036A7E}"/>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a:extLst>
              <a:ext uri="{FF2B5EF4-FFF2-40B4-BE49-F238E27FC236}">
                <a16:creationId xmlns:a16="http://schemas.microsoft.com/office/drawing/2014/main" id="{AB624697-08F8-467C-AE06-4E88E8678405}"/>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0913526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025" y="83865"/>
            <a:ext cx="9337400" cy="554038"/>
          </a:xfrm>
        </p:spPr>
        <p:txBody>
          <a:bodyPr/>
          <a:lstStyle/>
          <a:p>
            <a:pPr algn="l"/>
            <a:r>
              <a:rPr lang="fr-FR" b="1" dirty="0"/>
              <a:t>I. Les conceptions de la </a:t>
            </a:r>
            <a:r>
              <a:rPr lang="fr-FR" b="1" dirty="0" err="1"/>
              <a:t>communaute</a:t>
            </a:r>
            <a:r>
              <a:rPr lang="fr-FR" b="1" dirty="0"/>
              <a:t> de travail dans la doctrine</a:t>
            </a:r>
          </a:p>
        </p:txBody>
      </p:sp>
      <p:sp>
        <p:nvSpPr>
          <p:cNvPr id="7" name="Espace réservé du texte 2">
            <a:extLst>
              <a:ext uri="{FF2B5EF4-FFF2-40B4-BE49-F238E27FC236}">
                <a16:creationId xmlns:a16="http://schemas.microsoft.com/office/drawing/2014/main" id="{012DC223-48AF-4C52-AEB3-D17465D25BBF}"/>
              </a:ext>
            </a:extLst>
          </p:cNvPr>
          <p:cNvSpPr>
            <a:spLocks noGrp="1"/>
          </p:cNvSpPr>
          <p:nvPr>
            <p:ph type="body" sz="quarter" idx="10"/>
          </p:nvPr>
        </p:nvSpPr>
        <p:spPr>
          <a:xfrm>
            <a:off x="350489" y="1470897"/>
            <a:ext cx="8347196" cy="433388"/>
          </a:xfrm>
        </p:spPr>
        <p:txBody>
          <a:bodyPr/>
          <a:lstStyle/>
          <a:p>
            <a:r>
              <a:rPr lang="fr-FR" sz="2000" b="1" i="0" dirty="0"/>
              <a:t>3. La communauté des travailleurs</a:t>
            </a:r>
          </a:p>
        </p:txBody>
      </p:sp>
      <p:sp>
        <p:nvSpPr>
          <p:cNvPr id="24" name="Text Placeholder 8">
            <a:extLst>
              <a:ext uri="{FF2B5EF4-FFF2-40B4-BE49-F238E27FC236}">
                <a16:creationId xmlns:a16="http://schemas.microsoft.com/office/drawing/2014/main" id="{02B45230-D9A4-43A7-8749-7C5E9D0B9089}"/>
              </a:ext>
            </a:extLst>
          </p:cNvPr>
          <p:cNvSpPr txBox="1">
            <a:spLocks/>
          </p:cNvSpPr>
          <p:nvPr/>
        </p:nvSpPr>
        <p:spPr>
          <a:xfrm>
            <a:off x="581022" y="2160944"/>
            <a:ext cx="10829097" cy="984884"/>
          </a:xfrm>
          <a:prstGeom prst="rect">
            <a:avLst/>
          </a:prstGeom>
        </p:spPr>
        <p:txBody>
          <a:bodyPr lIns="0" tIns="0" rIns="0" bIns="0" anchor="ctr"/>
          <a:lstStyle/>
          <a:p>
            <a:pPr lvl="0">
              <a:spcBef>
                <a:spcPct val="20000"/>
              </a:spcBef>
              <a:defRPr/>
            </a:pPr>
            <a:endParaRPr lang="fr-FR" dirty="0"/>
          </a:p>
          <a:p>
            <a:pPr lvl="0">
              <a:spcBef>
                <a:spcPct val="20000"/>
              </a:spcBef>
              <a:defRPr/>
            </a:pPr>
            <a:endParaRPr lang="fr-FR" dirty="0"/>
          </a:p>
          <a:p>
            <a:pPr lvl="0">
              <a:spcBef>
                <a:spcPct val="20000"/>
              </a:spcBef>
              <a:defRPr/>
            </a:pPr>
            <a:r>
              <a:rPr lang="fr-FR" dirty="0"/>
              <a:t>La communauté de travail est généralement définie comme </a:t>
            </a:r>
            <a:r>
              <a:rPr lang="fr-FR" b="1" dirty="0"/>
              <a:t>l’ensemble formé par les salariés face à un employeur au sein d’une entreprise donnée</a:t>
            </a:r>
            <a:r>
              <a:rPr lang="fr-FR" dirty="0"/>
              <a:t>. </a:t>
            </a:r>
          </a:p>
          <a:p>
            <a:pPr lvl="0">
              <a:spcBef>
                <a:spcPct val="20000"/>
              </a:spcBef>
              <a:defRPr/>
            </a:pPr>
            <a:endParaRPr lang="fr-FR" dirty="0"/>
          </a:p>
          <a:p>
            <a:pPr lvl="0">
              <a:spcBef>
                <a:spcPct val="20000"/>
              </a:spcBef>
              <a:defRPr/>
            </a:pPr>
            <a:r>
              <a:rPr lang="fr-FR" dirty="0"/>
              <a:t>Il s’agit aujourd’hui de la conception dominante dans la doctrine et dans le droit positif. </a:t>
            </a:r>
            <a:br>
              <a:rPr lang="fr-FR" dirty="0"/>
            </a:br>
            <a:br>
              <a:rPr lang="fr-FR" dirty="0"/>
            </a:br>
            <a:endParaRPr lang="en-US" b="1" dirty="0">
              <a:solidFill>
                <a:schemeClr val="accent3"/>
              </a:solidFill>
              <a:latin typeface="+mj-lt"/>
            </a:endParaRPr>
          </a:p>
        </p:txBody>
      </p:sp>
      <p:sp>
        <p:nvSpPr>
          <p:cNvPr id="25" name="TextBox 6">
            <a:extLst>
              <a:ext uri="{FF2B5EF4-FFF2-40B4-BE49-F238E27FC236}">
                <a16:creationId xmlns:a16="http://schemas.microsoft.com/office/drawing/2014/main" id="{1C30AFBC-8236-42DD-8FA0-3AD89D404A10}"/>
              </a:ext>
            </a:extLst>
          </p:cNvPr>
          <p:cNvSpPr txBox="1"/>
          <p:nvPr/>
        </p:nvSpPr>
        <p:spPr>
          <a:xfrm>
            <a:off x="581022" y="3588979"/>
            <a:ext cx="10193273" cy="1700466"/>
          </a:xfrm>
          <a:prstGeom prst="rect">
            <a:avLst/>
          </a:prstGeom>
          <a:noFill/>
        </p:spPr>
        <p:txBody>
          <a:bodyPr wrap="square" lIns="0" tIns="0" rIns="0" bIns="0" rtlCol="0">
            <a:spAutoFit/>
          </a:bodyPr>
          <a:lstStyle/>
          <a:p>
            <a:pPr>
              <a:spcAft>
                <a:spcPts val="300"/>
              </a:spcAft>
              <a:buClr>
                <a:schemeClr val="accent1"/>
              </a:buClr>
            </a:pPr>
            <a:r>
              <a:rPr lang="fr-FR" dirty="0"/>
              <a:t>Elle correspond au paradigme de l’entreprise (</a:t>
            </a:r>
            <a:r>
              <a:rPr lang="fr-FR" i="1" dirty="0" err="1">
                <a:solidFill>
                  <a:schemeClr val="bg2">
                    <a:lumMod val="25000"/>
                  </a:schemeClr>
                </a:solidFill>
              </a:rPr>
              <a:t>paradygmat</a:t>
            </a:r>
            <a:r>
              <a:rPr lang="fr-FR" i="1" dirty="0">
                <a:solidFill>
                  <a:schemeClr val="bg2">
                    <a:lumMod val="25000"/>
                  </a:schemeClr>
                </a:solidFill>
              </a:rPr>
              <a:t> </a:t>
            </a:r>
            <a:r>
              <a:rPr lang="fr-FR" i="1" dirty="0" err="1">
                <a:solidFill>
                  <a:schemeClr val="bg2">
                    <a:lumMod val="25000"/>
                  </a:schemeClr>
                </a:solidFill>
              </a:rPr>
              <a:t>biznesowy</a:t>
            </a:r>
            <a:r>
              <a:rPr lang="fr-FR" dirty="0"/>
              <a:t>) mis en évidence par Alain </a:t>
            </a:r>
            <a:r>
              <a:rPr lang="fr-FR" dirty="0" err="1"/>
              <a:t>Supiot</a:t>
            </a:r>
            <a:r>
              <a:rPr lang="fr-FR" dirty="0"/>
              <a:t> : </a:t>
            </a:r>
            <a:br>
              <a:rPr lang="fr-FR" dirty="0"/>
            </a:br>
            <a:endParaRPr lang="fr-FR" dirty="0"/>
          </a:p>
          <a:p>
            <a:pPr marL="228600" indent="-228600">
              <a:spcAft>
                <a:spcPts val="300"/>
              </a:spcAft>
              <a:buClr>
                <a:schemeClr val="accent1"/>
              </a:buClr>
              <a:buFont typeface="Wingdings" panose="05000000000000000000" pitchFamily="2" charset="2"/>
              <a:buChar char="Ø"/>
            </a:pPr>
            <a:r>
              <a:rPr lang="fr-FR" dirty="0"/>
              <a:t>“</a:t>
            </a:r>
            <a:r>
              <a:rPr lang="fr-FR" i="1" dirty="0"/>
              <a:t>Ce paradigme désigne la situation de référence que constitue la relation entre, d’une part, un employeur, et d’autre part, une </a:t>
            </a:r>
            <a:r>
              <a:rPr lang="fr-FR" i="1" u="sng" dirty="0"/>
              <a:t>collectivité de travailleurs</a:t>
            </a:r>
            <a:r>
              <a:rPr lang="fr-FR" i="1" dirty="0"/>
              <a:t>, sans définir la nature juridique de cette relation</a:t>
            </a:r>
            <a:r>
              <a:rPr lang="fr-FR" dirty="0"/>
              <a:t> » (A. </a:t>
            </a:r>
            <a:r>
              <a:rPr lang="fr-FR" dirty="0" err="1"/>
              <a:t>Supiot</a:t>
            </a:r>
            <a:r>
              <a:rPr lang="fr-FR" dirty="0"/>
              <a:t>, 1985, p. 625).</a:t>
            </a:r>
          </a:p>
        </p:txBody>
      </p:sp>
      <p:sp>
        <p:nvSpPr>
          <p:cNvPr id="8" name="Ellipse 7">
            <a:extLst>
              <a:ext uri="{FF2B5EF4-FFF2-40B4-BE49-F238E27FC236}">
                <a16:creationId xmlns:a16="http://schemas.microsoft.com/office/drawing/2014/main" id="{29BAC5A6-52C9-4384-BC14-CBADFD036A7E}"/>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a:extLst>
              <a:ext uri="{FF2B5EF4-FFF2-40B4-BE49-F238E27FC236}">
                <a16:creationId xmlns:a16="http://schemas.microsoft.com/office/drawing/2014/main" id="{AB624697-08F8-467C-AE06-4E88E8678405}"/>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9157273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025" y="83865"/>
            <a:ext cx="9337400" cy="554038"/>
          </a:xfrm>
        </p:spPr>
        <p:txBody>
          <a:bodyPr/>
          <a:lstStyle/>
          <a:p>
            <a:pPr algn="l"/>
            <a:r>
              <a:rPr lang="fr-FR" b="1" dirty="0"/>
              <a:t>I. Les conceptions de la </a:t>
            </a:r>
            <a:r>
              <a:rPr lang="fr-FR" b="1" dirty="0" err="1"/>
              <a:t>communaute</a:t>
            </a:r>
            <a:r>
              <a:rPr lang="fr-FR" b="1" dirty="0"/>
              <a:t> de travail dans la doctrine</a:t>
            </a:r>
          </a:p>
        </p:txBody>
      </p:sp>
      <p:sp>
        <p:nvSpPr>
          <p:cNvPr id="7" name="Espace réservé du texte 2">
            <a:extLst>
              <a:ext uri="{FF2B5EF4-FFF2-40B4-BE49-F238E27FC236}">
                <a16:creationId xmlns:a16="http://schemas.microsoft.com/office/drawing/2014/main" id="{012DC223-48AF-4C52-AEB3-D17465D25BBF}"/>
              </a:ext>
            </a:extLst>
          </p:cNvPr>
          <p:cNvSpPr>
            <a:spLocks noGrp="1"/>
          </p:cNvSpPr>
          <p:nvPr>
            <p:ph type="body" sz="quarter" idx="10"/>
          </p:nvPr>
        </p:nvSpPr>
        <p:spPr>
          <a:xfrm>
            <a:off x="350489" y="1121776"/>
            <a:ext cx="8347196" cy="433388"/>
          </a:xfrm>
        </p:spPr>
        <p:txBody>
          <a:bodyPr/>
          <a:lstStyle/>
          <a:p>
            <a:r>
              <a:rPr lang="fr-FR" sz="2000" b="1" i="0" dirty="0"/>
              <a:t>3. La communauté des travailleurs</a:t>
            </a:r>
          </a:p>
        </p:txBody>
      </p:sp>
      <p:sp>
        <p:nvSpPr>
          <p:cNvPr id="24" name="Text Placeholder 8">
            <a:extLst>
              <a:ext uri="{FF2B5EF4-FFF2-40B4-BE49-F238E27FC236}">
                <a16:creationId xmlns:a16="http://schemas.microsoft.com/office/drawing/2014/main" id="{02B45230-D9A4-43A7-8749-7C5E9D0B9089}"/>
              </a:ext>
            </a:extLst>
          </p:cNvPr>
          <p:cNvSpPr txBox="1">
            <a:spLocks/>
          </p:cNvSpPr>
          <p:nvPr/>
        </p:nvSpPr>
        <p:spPr>
          <a:xfrm>
            <a:off x="350489" y="3793230"/>
            <a:ext cx="10829097" cy="984884"/>
          </a:xfrm>
          <a:prstGeom prst="rect">
            <a:avLst/>
          </a:prstGeom>
        </p:spPr>
        <p:txBody>
          <a:bodyPr lIns="0" tIns="0" rIns="0" bIns="0" anchor="ctr"/>
          <a:lstStyle/>
          <a:p>
            <a:pPr lvl="0">
              <a:spcBef>
                <a:spcPct val="20000"/>
              </a:spcBef>
              <a:defRPr/>
            </a:pPr>
            <a:endParaRPr lang="fr-FR" dirty="0"/>
          </a:p>
          <a:p>
            <a:pPr lvl="0">
              <a:spcBef>
                <a:spcPct val="20000"/>
              </a:spcBef>
              <a:defRPr/>
            </a:pPr>
            <a:endParaRPr lang="fr-FR" dirty="0"/>
          </a:p>
          <a:p>
            <a:endParaRPr lang="fr-FR" dirty="0"/>
          </a:p>
          <a:p>
            <a:endParaRPr lang="fr-FR" dirty="0"/>
          </a:p>
          <a:p>
            <a:pPr algn="just"/>
            <a:endParaRPr lang="fr-FR" dirty="0"/>
          </a:p>
          <a:p>
            <a:pPr algn="just"/>
            <a:endParaRPr lang="fr-FR" dirty="0"/>
          </a:p>
          <a:p>
            <a:pPr algn="just"/>
            <a:r>
              <a:rPr lang="fr-FR" b="1" dirty="0"/>
              <a:t>Raison d’être </a:t>
            </a:r>
            <a:r>
              <a:rPr lang="fr-FR" dirty="0"/>
              <a:t>: </a:t>
            </a:r>
          </a:p>
          <a:p>
            <a:pPr algn="just"/>
            <a:endParaRPr lang="fr-FR" dirty="0"/>
          </a:p>
          <a:p>
            <a:pPr algn="just"/>
            <a:r>
              <a:rPr lang="fr-FR" dirty="0"/>
              <a:t>La prise en compte de la communauté de travailleurs permet la reconnaissance d’une solidarité d'intérêts entre salariés d’une même entreprise.</a:t>
            </a:r>
          </a:p>
          <a:p>
            <a:pPr algn="just"/>
            <a:r>
              <a:rPr lang="fr-FR" dirty="0"/>
              <a:t>				</a:t>
            </a:r>
          </a:p>
          <a:p>
            <a:pPr algn="just"/>
            <a:r>
              <a:rPr lang="fr-FR" dirty="0"/>
              <a:t>Cette communauté de travail justifie ainsi l’ensemble des techniques visant à la défense des intérêts collectifs des salariés : droit de grève,  mise en place d’une représentation du personnel et développement des mécanismes de négociation collective. </a:t>
            </a:r>
          </a:p>
          <a:p>
            <a:br>
              <a:rPr lang="fr-FR" dirty="0"/>
            </a:br>
            <a:br>
              <a:rPr lang="fr-FR" dirty="0"/>
            </a:br>
            <a:br>
              <a:rPr lang="fr-FR" dirty="0"/>
            </a:br>
            <a:endParaRPr lang="en-US" b="1" dirty="0">
              <a:solidFill>
                <a:schemeClr val="accent3"/>
              </a:solidFill>
              <a:latin typeface="+mj-lt"/>
            </a:endParaRPr>
          </a:p>
        </p:txBody>
      </p:sp>
      <p:sp>
        <p:nvSpPr>
          <p:cNvPr id="25" name="TextBox 6">
            <a:extLst>
              <a:ext uri="{FF2B5EF4-FFF2-40B4-BE49-F238E27FC236}">
                <a16:creationId xmlns:a16="http://schemas.microsoft.com/office/drawing/2014/main" id="{1C30AFBC-8236-42DD-8FA0-3AD89D404A10}"/>
              </a:ext>
            </a:extLst>
          </p:cNvPr>
          <p:cNvSpPr txBox="1"/>
          <p:nvPr/>
        </p:nvSpPr>
        <p:spPr>
          <a:xfrm>
            <a:off x="350489" y="1841358"/>
            <a:ext cx="10193273" cy="1223412"/>
          </a:xfrm>
          <a:prstGeom prst="rect">
            <a:avLst/>
          </a:prstGeom>
          <a:noFill/>
        </p:spPr>
        <p:txBody>
          <a:bodyPr wrap="square" lIns="0" tIns="0" rIns="0" bIns="0" rtlCol="0">
            <a:spAutoFit/>
          </a:bodyPr>
          <a:lstStyle/>
          <a:p>
            <a:pPr>
              <a:spcAft>
                <a:spcPts val="300"/>
              </a:spcAft>
              <a:buClr>
                <a:schemeClr val="accent1"/>
              </a:buClr>
            </a:pPr>
            <a:r>
              <a:rPr lang="fr-FR" dirty="0"/>
              <a:t>La doctrine définit la communauté de travail par trois éléments : </a:t>
            </a:r>
          </a:p>
          <a:p>
            <a:pPr marL="228600" indent="-228600">
              <a:spcAft>
                <a:spcPts val="300"/>
              </a:spcAft>
              <a:buClr>
                <a:schemeClr val="accent1"/>
              </a:buClr>
              <a:buFont typeface="Wingdings" panose="05000000000000000000" pitchFamily="2" charset="2"/>
              <a:buChar char="Ø"/>
            </a:pPr>
            <a:r>
              <a:rPr lang="fr-FR" dirty="0"/>
              <a:t>Le regroupement de salariés </a:t>
            </a:r>
          </a:p>
          <a:p>
            <a:pPr marL="228600" indent="-228600">
              <a:spcAft>
                <a:spcPts val="300"/>
              </a:spcAft>
              <a:buClr>
                <a:schemeClr val="accent1"/>
              </a:buClr>
              <a:buFont typeface="Wingdings" panose="05000000000000000000" pitchFamily="2" charset="2"/>
              <a:buChar char="Ø"/>
            </a:pPr>
            <a:r>
              <a:rPr lang="fr-FR" dirty="0"/>
              <a:t>Sous la subordination du chef d’entreprise </a:t>
            </a:r>
          </a:p>
          <a:p>
            <a:pPr marL="228600" indent="-228600">
              <a:spcAft>
                <a:spcPts val="300"/>
              </a:spcAft>
              <a:buClr>
                <a:schemeClr val="accent1"/>
              </a:buClr>
              <a:buFont typeface="Wingdings" panose="05000000000000000000" pitchFamily="2" charset="2"/>
              <a:buChar char="Ø"/>
            </a:pPr>
            <a:r>
              <a:rPr lang="fr-FR" dirty="0"/>
              <a:t>Travaillant à une activité commune </a:t>
            </a:r>
          </a:p>
        </p:txBody>
      </p:sp>
      <p:sp>
        <p:nvSpPr>
          <p:cNvPr id="8" name="Ellipse 7">
            <a:extLst>
              <a:ext uri="{FF2B5EF4-FFF2-40B4-BE49-F238E27FC236}">
                <a16:creationId xmlns:a16="http://schemas.microsoft.com/office/drawing/2014/main" id="{29BAC5A6-52C9-4384-BC14-CBADFD036A7E}"/>
              </a:ext>
            </a:extLst>
          </p:cNvPr>
          <p:cNvSpPr/>
          <p:nvPr/>
        </p:nvSpPr>
        <p:spPr>
          <a:xfrm>
            <a:off x="10991850" y="112440"/>
            <a:ext cx="1114425" cy="363810"/>
          </a:xfrm>
          <a:prstGeom prst="ellipse">
            <a:avLst/>
          </a:prstGeom>
          <a:solidFill>
            <a:srgbClr val="A62E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a:extLst>
              <a:ext uri="{FF2B5EF4-FFF2-40B4-BE49-F238E27FC236}">
                <a16:creationId xmlns:a16="http://schemas.microsoft.com/office/drawing/2014/main" id="{AB624697-08F8-467C-AE06-4E88E8678405}"/>
              </a:ext>
            </a:extLst>
          </p:cNvPr>
          <p:cNvSpPr/>
          <p:nvPr/>
        </p:nvSpPr>
        <p:spPr>
          <a:xfrm>
            <a:off x="247650" y="6534150"/>
            <a:ext cx="1628043" cy="3143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4948359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Personnalisé 13">
      <a:dk1>
        <a:sysClr val="windowText" lastClr="000000"/>
      </a:dk1>
      <a:lt1>
        <a:sysClr val="window" lastClr="FFFFFF"/>
      </a:lt1>
      <a:dk2>
        <a:srgbClr val="343735"/>
      </a:dk2>
      <a:lt2>
        <a:srgbClr val="E3DFDD"/>
      </a:lt2>
      <a:accent1>
        <a:srgbClr val="A33038"/>
      </a:accent1>
      <a:accent2>
        <a:srgbClr val="B9B0AA"/>
      </a:accent2>
      <a:accent3>
        <a:srgbClr val="343735"/>
      </a:accent3>
      <a:accent4>
        <a:srgbClr val="E1D1B4"/>
      </a:accent4>
      <a:accent5>
        <a:srgbClr val="3E5C57"/>
      </a:accent5>
      <a:accent6>
        <a:srgbClr val="633247"/>
      </a:accent6>
      <a:hlink>
        <a:srgbClr val="343735"/>
      </a:hlink>
      <a:folHlink>
        <a:srgbClr val="A33038"/>
      </a:folHlink>
    </a:clrScheme>
    <a:fontScheme name="VIATYS conseil">
      <a:majorFont>
        <a:latin typeface="MS Reference Sans Serif"/>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C000"/>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650</TotalTime>
  <Words>3111</Words>
  <Application>Microsoft Office PowerPoint</Application>
  <PresentationFormat>Grand écran</PresentationFormat>
  <Paragraphs>211</Paragraphs>
  <Slides>21</Slides>
  <Notes>0</Notes>
  <HiddenSlides>0</HiddenSlides>
  <MMClips>0</MMClips>
  <ScaleCrop>false</ScaleCrop>
  <HeadingPairs>
    <vt:vector size="4" baseType="variant">
      <vt:variant>
        <vt:lpstr>Thème</vt:lpstr>
      </vt:variant>
      <vt:variant>
        <vt:i4>2</vt:i4>
      </vt:variant>
      <vt:variant>
        <vt:lpstr>Titres des diapositives</vt:lpstr>
      </vt:variant>
      <vt:variant>
        <vt:i4>21</vt:i4>
      </vt:variant>
    </vt:vector>
  </HeadingPairs>
  <TitlesOfParts>
    <vt:vector size="23" baseType="lpstr">
      <vt:lpstr>Thème Office</vt:lpstr>
      <vt:lpstr>1_Custom Design</vt:lpstr>
      <vt:lpstr>Présentation PowerPoint</vt:lpstr>
      <vt:lpstr>Introduction</vt:lpstr>
      <vt:lpstr>I. Les conceptions de la communaute de travail dans la doctrine </vt:lpstr>
      <vt:lpstr>I. Les conceptions de la communaute de travail dans la doctrine</vt:lpstr>
      <vt:lpstr>I. Les conceptions de la communaute de travail dans la doctrine</vt:lpstr>
      <vt:lpstr>I. Les conceptions de la communaute de travail dans la doctrine</vt:lpstr>
      <vt:lpstr>I. Les conceptions de la communaute de travail dans la doctrine</vt:lpstr>
      <vt:lpstr>I. Les conceptions de la communaute de travail dans la doctrine</vt:lpstr>
      <vt:lpstr>I. Les conceptions de la communaute de travail dans la doctrine</vt:lpstr>
      <vt:lpstr>I. Les conceptions de la communaute de travail dans la doctrine</vt:lpstr>
      <vt:lpstr>I. Les conceptions de la communaute de travail dans la doctrine</vt:lpstr>
      <vt:lpstr>I. Les conceptions de la communaute de travail dans la doctrine</vt:lpstr>
      <vt:lpstr>I. Les conceptions de la communaute de travail dans la doctrine</vt:lpstr>
      <vt:lpstr>II. Le recours a la communaute de travail dans le droit positif</vt:lpstr>
      <vt:lpstr>II. Le recours a la communaute de travail dans le droit positif</vt:lpstr>
      <vt:lpstr>II. Le recours a la communaute de travail dans le droit positif</vt:lpstr>
      <vt:lpstr>II. Le recours a la communaute de travail dans le droit positif</vt:lpstr>
      <vt:lpstr>II. Le recours a la communaute de travail dans le droit positif</vt:lpstr>
      <vt:lpstr>II. Le recours a la communaute de travail dans le droit positif</vt:lpstr>
      <vt:lpstr>II. Le recours a la communaute de travail dans le droit positif</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Adrian Rivolier</dc:creator>
  <cp:lastModifiedBy>Maud Rivolier</cp:lastModifiedBy>
  <cp:revision>20</cp:revision>
  <dcterms:created xsi:type="dcterms:W3CDTF">2022-04-05T15:56:27Z</dcterms:created>
  <dcterms:modified xsi:type="dcterms:W3CDTF">2022-06-13T17:33:48Z</dcterms:modified>
</cp:coreProperties>
</file>